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98" r:id="rId2"/>
  </p:sldMasterIdLst>
  <p:notesMasterIdLst>
    <p:notesMasterId r:id="rId10"/>
  </p:notesMasterIdLst>
  <p:sldIdLst>
    <p:sldId id="338" r:id="rId3"/>
    <p:sldId id="2677" r:id="rId4"/>
    <p:sldId id="2333" r:id="rId5"/>
    <p:sldId id="2693" r:id="rId6"/>
    <p:sldId id="2690" r:id="rId7"/>
    <p:sldId id="2691" r:id="rId8"/>
    <p:sldId id="27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17" autoAdjust="0"/>
    <p:restoredTop sz="62470" autoAdjust="0"/>
  </p:normalViewPr>
  <p:slideViewPr>
    <p:cSldViewPr snapToGrid="0">
      <p:cViewPr varScale="1">
        <p:scale>
          <a:sx n="69" d="100"/>
          <a:sy n="69" d="100"/>
        </p:scale>
        <p:origin x="1854" y="66"/>
      </p:cViewPr>
      <p:guideLst/>
    </p:cSldViewPr>
  </p:slideViewPr>
  <p:outlineViewPr>
    <p:cViewPr>
      <p:scale>
        <a:sx n="33" d="100"/>
        <a:sy n="33" d="100"/>
      </p:scale>
      <p:origin x="0" y="-7926"/>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2FF78-EC84-471C-AD1C-199585AE60A4}"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EF482-84D7-4CEF-9547-C21C04852DBD}" type="slidenum">
              <a:rPr lang="en-US" smtClean="0"/>
              <a:t>‹#›</a:t>
            </a:fld>
            <a:endParaRPr lang="en-US" dirty="0"/>
          </a:p>
        </p:txBody>
      </p:sp>
    </p:spTree>
    <p:extLst>
      <p:ext uri="{BB962C8B-B14F-4D97-AF65-F5344CB8AC3E}">
        <p14:creationId xmlns:p14="http://schemas.microsoft.com/office/powerpoint/2010/main" val="214783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marL="0" marR="0" lvl="0" indent="0" algn="r" defTabSz="946580" rtl="0" eaLnBrk="1" fontAlgn="base" latinLnBrk="0" hangingPunct="1">
              <a:lnSpc>
                <a:spcPct val="100000"/>
              </a:lnSpc>
              <a:spcBef>
                <a:spcPct val="0"/>
              </a:spcBef>
              <a:spcAft>
                <a:spcPct val="0"/>
              </a:spcAft>
              <a:buClrTx/>
              <a:buSzTx/>
              <a:buFontTx/>
              <a:buNone/>
              <a:tabLst/>
              <a:defRPr/>
            </a:pPr>
            <a:fld id="{F4AC1A4D-C1B6-458D-9658-2E5D86FB6CBA}" type="slidenum">
              <a:rPr kumimoji="0" lang="en-US" sz="12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4658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r>
              <a:rPr lang="en-US" dirty="0"/>
              <a:t>The “Sharing of IPS” profile is part of IHE contribution to the IPS cross-SDO collaborative. </a:t>
            </a:r>
          </a:p>
          <a:p>
            <a:pPr eaLnBrk="1" hangingPunct="1"/>
            <a:r>
              <a:rPr lang="en-US" dirty="0"/>
              <a:t>I will cover a short introduction to the IPS, Document Sharing, and the variations supported.</a:t>
            </a:r>
          </a:p>
          <a:p>
            <a:pPr eaLnBrk="1" hangingPunct="1"/>
            <a:r>
              <a:rPr lang="en-US" dirty="0"/>
              <a:t>I am John Moehrke, Co-Chair of IHE IT-Infrastructure Committee, and employee of ByLight Consulting.</a:t>
            </a:r>
          </a:p>
        </p:txBody>
      </p:sp>
    </p:spTree>
    <p:extLst>
      <p:ext uri="{BB962C8B-B14F-4D97-AF65-F5344CB8AC3E}">
        <p14:creationId xmlns:p14="http://schemas.microsoft.com/office/powerpoint/2010/main" val="269214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
                <a:schemeClr val="accent1"/>
              </a:buClr>
              <a:buSzTx/>
              <a:buFontTx/>
              <a:buNone/>
              <a:tabLst/>
              <a:defRPr/>
            </a:pPr>
            <a:r>
              <a:rPr lang="en-US" b="0" i="0" dirty="0">
                <a:solidFill>
                  <a:srgbClr val="222222"/>
                </a:solidFill>
                <a:effectLst/>
                <a:latin typeface="Arial" panose="020B0604020202020204" pitchFamily="34" charset="0"/>
              </a:rPr>
              <a:t>SDO’s had unprecedented collaboration on this initiative, each provided standards artefacts designed to be complementary, and highlighting the strengths of each SDO.  CEN and ISO provide specifications that define the data model and IPS content;  HL7 contributed 2 implementation guides designed to assist implementers with both FHIR and CDA implementations.  SNOMED International supplied a free IPS terminology set with accompanying hierarchical ontology.  And IHE supplied profiles designed to further address implementation and allow for rigorous conformance testing.</a:t>
            </a:r>
            <a:endParaRPr lang="en-US" dirty="0"/>
          </a:p>
          <a:p>
            <a:pPr marL="457200" indent="-457200">
              <a:buClr>
                <a:schemeClr val="accent1"/>
              </a:buClr>
            </a:pPr>
            <a:r>
              <a:rPr lang="en-US" dirty="0"/>
              <a:t>A standardized set of basic clinical data</a:t>
            </a:r>
          </a:p>
          <a:p>
            <a:pPr marL="457200" indent="-457200">
              <a:buClr>
                <a:schemeClr val="accent1"/>
              </a:buClr>
            </a:pPr>
            <a:r>
              <a:rPr lang="en-US" dirty="0"/>
              <a:t>Includes most important health and care related facts, such as Medications, Allergies, Problems, Immunizations, Results and Procedures</a:t>
            </a:r>
          </a:p>
          <a:p>
            <a:pPr marL="457200" indent="-457200">
              <a:buClr>
                <a:schemeClr val="accent1"/>
              </a:buClr>
            </a:pPr>
            <a:r>
              <a:rPr lang="en-US" dirty="0"/>
              <a:t>A summarized version of a patient’s clinical data provides health professionals the essential information needed for care</a:t>
            </a:r>
          </a:p>
          <a:p>
            <a:pPr marL="457200" marR="0" lvl="0" indent="-457200" algn="l" defTabSz="914400" rtl="0" eaLnBrk="1" fontAlgn="auto" latinLnBrk="0" hangingPunct="1">
              <a:lnSpc>
                <a:spcPct val="100000"/>
              </a:lnSpc>
              <a:spcBef>
                <a:spcPts val="0"/>
              </a:spcBef>
              <a:spcAft>
                <a:spcPts val="0"/>
              </a:spcAft>
              <a:buClr>
                <a:schemeClr val="accent1"/>
              </a:buClr>
              <a:buSzTx/>
              <a:buFontTx/>
              <a:buNone/>
              <a:tabLst/>
              <a:defRPr/>
            </a:pPr>
            <a:r>
              <a:rPr lang="en-US" b="1" dirty="0">
                <a:solidFill>
                  <a:schemeClr val="accent1"/>
                </a:solidFill>
                <a:latin typeface="+mn-lt"/>
              </a:rPr>
              <a:t>The International Patient Summary is a minimal and non-exhaustive set of basic clinical data of a patient, specialty-agnostic, condition-independent, but readily usable by all clinicians for the unscheduled (cross-border) patient care.</a:t>
            </a:r>
          </a:p>
          <a:p>
            <a:pPr marL="457200" indent="-457200">
              <a:buClr>
                <a:schemeClr val="accent1"/>
              </a:buClr>
            </a:pPr>
            <a:endParaRPr lang="en-US" dirty="0"/>
          </a:p>
        </p:txBody>
      </p:sp>
      <p:sp>
        <p:nvSpPr>
          <p:cNvPr id="4" name="Slide Number Placeholder 3"/>
          <p:cNvSpPr>
            <a:spLocks noGrp="1"/>
          </p:cNvSpPr>
          <p:nvPr>
            <p:ph type="sldNum" sz="quarter" idx="5"/>
          </p:nvPr>
        </p:nvSpPr>
        <p:spPr/>
        <p:txBody>
          <a:bodyPr/>
          <a:lstStyle/>
          <a:p>
            <a:fld id="{261EF482-84D7-4CEF-9547-C21C04852DBD}" type="slidenum">
              <a:rPr lang="en-US" smtClean="0"/>
              <a:t>2</a:t>
            </a:fld>
            <a:endParaRPr lang="en-US" dirty="0"/>
          </a:p>
        </p:txBody>
      </p:sp>
    </p:spTree>
    <p:extLst>
      <p:ext uri="{BB962C8B-B14F-4D97-AF65-F5344CB8AC3E}">
        <p14:creationId xmlns:p14="http://schemas.microsoft.com/office/powerpoint/2010/main" val="25906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FF194C-9619-40B7-9733-83494643ED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63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John – it seems to me that there are 3 main paradigms, here: (1) direct push of IPS, (2) query/retrieve of IPS, and (3) query/retrieve of on-demand IPS.</a:t>
            </a:r>
          </a:p>
          <a:p>
            <a:r>
              <a:rPr lang="en-CA" dirty="0"/>
              <a:t>I’ve tried to leverage a graphical language that shows how systems play the roles of actors. </a:t>
            </a:r>
          </a:p>
          <a:p>
            <a:r>
              <a:rPr lang="en-CA" dirty="0"/>
              <a:t>I’m not super-happy that (to be symmetrical) I’ve had to list </a:t>
            </a:r>
            <a:r>
              <a:rPr lang="en-CA" b="1" dirty="0"/>
              <a:t>Document Repository</a:t>
            </a:r>
            <a:r>
              <a:rPr lang="en-CA" dirty="0"/>
              <a:t> twice… or that it really didn’t add anything to the “story” to list </a:t>
            </a:r>
            <a:r>
              <a:rPr lang="en-CA" b="1" dirty="0"/>
              <a:t>Document Registry</a:t>
            </a:r>
            <a:r>
              <a:rPr lang="en-CA" dirty="0"/>
              <a:t>, so I left it off. </a:t>
            </a:r>
          </a:p>
          <a:p>
            <a:r>
              <a:rPr lang="en-CA" dirty="0"/>
              <a:t>But… the graphic should tell a story. It’s a </a:t>
            </a:r>
            <a:r>
              <a:rPr lang="en-CA" b="1" dirty="0"/>
              <a:t>cartoon</a:t>
            </a:r>
            <a:r>
              <a:rPr lang="en-CA" dirty="0"/>
              <a:t>… not an engineering diagram..</a:t>
            </a:r>
          </a:p>
          <a:p>
            <a:r>
              <a:rPr lang="en-CA" dirty="0"/>
              <a:t>I don’t know if you’re planning to record a video, or give the presentation live, or what. But… in my experience… using successive slides that “tell” the story is always a help when there’s a </a:t>
            </a:r>
            <a:r>
              <a:rPr lang="en-CA" b="1" dirty="0"/>
              <a:t>LOT </a:t>
            </a:r>
            <a:r>
              <a:rPr lang="en-CA" dirty="0"/>
              <a:t>of content (as is the case, here).</a:t>
            </a:r>
          </a:p>
          <a:p>
            <a:r>
              <a:rPr lang="en-CA" dirty="0"/>
              <a:t>So… I’ve created a few slides (following) that can be leveraged to progressively tell the story around these workflows. It makes it all </a:t>
            </a:r>
            <a:r>
              <a:rPr lang="en-CA" b="1" i="1" dirty="0"/>
              <a:t>seem </a:t>
            </a:r>
            <a:r>
              <a:rPr lang="en-CA" dirty="0"/>
              <a:t>less busy and confusing…</a:t>
            </a:r>
          </a:p>
        </p:txBody>
      </p:sp>
      <p:sp>
        <p:nvSpPr>
          <p:cNvPr id="4" name="Slide Number Placeholder 3"/>
          <p:cNvSpPr>
            <a:spLocks noGrp="1"/>
          </p:cNvSpPr>
          <p:nvPr>
            <p:ph type="sldNum" sz="quarter" idx="5"/>
          </p:nvPr>
        </p:nvSpPr>
        <p:spPr/>
        <p:txBody>
          <a:bodyPr/>
          <a:lstStyle/>
          <a:p>
            <a:fld id="{261EF482-84D7-4CEF-9547-C21C04852DBD}" type="slidenum">
              <a:rPr lang="en-US" smtClean="0"/>
              <a:t>4</a:t>
            </a:fld>
            <a:endParaRPr lang="en-US"/>
          </a:p>
        </p:txBody>
      </p:sp>
    </p:spTree>
    <p:extLst>
      <p:ext uri="{BB962C8B-B14F-4D97-AF65-F5344CB8AC3E}">
        <p14:creationId xmlns:p14="http://schemas.microsoft.com/office/powerpoint/2010/main" val="410205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IHE Connectathon is about testing both at the Profile level, but also at the overall workflow.</a:t>
            </a:r>
          </a:p>
        </p:txBody>
      </p:sp>
      <p:sp>
        <p:nvSpPr>
          <p:cNvPr id="4" name="Slide Number Placeholder 3"/>
          <p:cNvSpPr>
            <a:spLocks noGrp="1"/>
          </p:cNvSpPr>
          <p:nvPr>
            <p:ph type="sldNum" sz="quarter" idx="5"/>
          </p:nvPr>
        </p:nvSpPr>
        <p:spPr/>
        <p:txBody>
          <a:bodyPr/>
          <a:lstStyle/>
          <a:p>
            <a:fld id="{261EF482-84D7-4CEF-9547-C21C04852DBD}" type="slidenum">
              <a:rPr lang="en-US" smtClean="0"/>
              <a:t>6</a:t>
            </a:fld>
            <a:endParaRPr lang="en-US"/>
          </a:p>
        </p:txBody>
      </p:sp>
    </p:spTree>
    <p:extLst>
      <p:ext uri="{BB962C8B-B14F-4D97-AF65-F5344CB8AC3E}">
        <p14:creationId xmlns:p14="http://schemas.microsoft.com/office/powerpoint/2010/main" val="22030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2D860F6-DE1C-4697-BCBA-A25A15CD8A46}" type="slidenum">
              <a:rPr lang="en-US" smtClean="0"/>
              <a:pPr>
                <a:defRPr/>
              </a:pPr>
              <a:t>‹#›</a:t>
            </a:fld>
            <a:endParaRPr lang="en-US" dirty="0"/>
          </a:p>
        </p:txBody>
      </p:sp>
    </p:spTree>
    <p:extLst>
      <p:ext uri="{BB962C8B-B14F-4D97-AF65-F5344CB8AC3E}">
        <p14:creationId xmlns:p14="http://schemas.microsoft.com/office/powerpoint/2010/main" val="2822720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099C2A83-EF00-401F-BC21-C4B046CA19AB}" type="slidenum">
              <a:rPr lang="en-US" smtClean="0"/>
              <a:pPr>
                <a:defRPr/>
              </a:pPr>
              <a:t>‹#›</a:t>
            </a:fld>
            <a:endParaRPr lang="en-US" dirty="0"/>
          </a:p>
        </p:txBody>
      </p:sp>
    </p:spTree>
    <p:extLst>
      <p:ext uri="{BB962C8B-B14F-4D97-AF65-F5344CB8AC3E}">
        <p14:creationId xmlns:p14="http://schemas.microsoft.com/office/powerpoint/2010/main" val="2872499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850C496-3AA9-45BC-97EB-A98B2975A250}" type="slidenum">
              <a:rPr lang="en-US" smtClean="0"/>
              <a:pPr>
                <a:defRPr/>
              </a:pPr>
              <a:t>‹#›</a:t>
            </a:fld>
            <a:endParaRPr lang="en-US" dirty="0"/>
          </a:p>
        </p:txBody>
      </p:sp>
    </p:spTree>
    <p:extLst>
      <p:ext uri="{BB962C8B-B14F-4D97-AF65-F5344CB8AC3E}">
        <p14:creationId xmlns:p14="http://schemas.microsoft.com/office/powerpoint/2010/main" val="563889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dirty="0"/>
          </a:p>
        </p:txBody>
      </p:sp>
      <p:pic>
        <p:nvPicPr>
          <p:cNvPr id="7" name="Picture 6" descr="Background_Duo_266.jpg">
            <a:extLst>
              <a:ext uri="{FF2B5EF4-FFF2-40B4-BE49-F238E27FC236}">
                <a16:creationId xmlns:a16="http://schemas.microsoft.com/office/drawing/2014/main" id="{DFBC25E3-3531-47DD-9D12-AD2DA68DEA80}"/>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978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03970" y="228321"/>
            <a:ext cx="11784061" cy="563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dirty="0"/>
              <a:t>UNCLASSIFIED/FOR OFFICIAL USE ONLY</a:t>
            </a:r>
          </a:p>
        </p:txBody>
      </p:sp>
      <p:sp>
        <p:nvSpPr>
          <p:cNvPr id="5" name="Rectangle 6"/>
          <p:cNvSpPr>
            <a:spLocks noGrp="1" noChangeArrowheads="1"/>
          </p:cNvSpPr>
          <p:nvPr>
            <p:ph type="sldNum" sz="quarter" idx="12"/>
          </p:nvPr>
        </p:nvSpPr>
        <p:spPr>
          <a:ln/>
        </p:spPr>
        <p:txBody>
          <a:bodyPr/>
          <a:lstStyle>
            <a:lvl1pPr>
              <a:defRPr/>
            </a:lvl1pPr>
          </a:lstStyle>
          <a:p>
            <a:pPr>
              <a:defRPr/>
            </a:pPr>
            <a:fld id="{6113BE25-90D9-457A-8297-313575C5D3D8}" type="slidenum">
              <a:rPr lang="en-US"/>
              <a:pPr>
                <a:defRPr/>
              </a:pPr>
              <a:t>‹#›</a:t>
            </a:fld>
            <a:endParaRPr lang="en-US" dirty="0"/>
          </a:p>
        </p:txBody>
      </p:sp>
    </p:spTree>
    <p:extLst>
      <p:ext uri="{BB962C8B-B14F-4D97-AF65-F5344CB8AC3E}">
        <p14:creationId xmlns:p14="http://schemas.microsoft.com/office/powerpoint/2010/main" val="2228130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889958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4036991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187785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2691002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7793579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3596510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336892F5-F7A2-420A-8BF3-D2A2054912B1}" type="slidenum">
              <a:rPr lang="en-US" smtClean="0"/>
              <a:pPr>
                <a:defRPr/>
              </a:pPr>
              <a:t>‹#›</a:t>
            </a:fld>
            <a:endParaRPr lang="en-US" dirty="0"/>
          </a:p>
        </p:txBody>
      </p:sp>
    </p:spTree>
    <p:extLst>
      <p:ext uri="{BB962C8B-B14F-4D97-AF65-F5344CB8AC3E}">
        <p14:creationId xmlns:p14="http://schemas.microsoft.com/office/powerpoint/2010/main" val="123251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dirty="0"/>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4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dirty="0"/>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275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0884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dirty="0"/>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9603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dirty="0"/>
          </a:p>
        </p:txBody>
      </p:sp>
    </p:spTree>
    <p:extLst>
      <p:ext uri="{BB962C8B-B14F-4D97-AF65-F5344CB8AC3E}">
        <p14:creationId xmlns:p14="http://schemas.microsoft.com/office/powerpoint/2010/main" val="27937402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7939C3E-B5AB-4E49-A695-631B6560CA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06971" y="6366884"/>
            <a:ext cx="3338286" cy="290286"/>
          </a:xfrm>
          <a:prstGeom prst="rect">
            <a:avLst/>
          </a:prstGeom>
        </p:spPr>
      </p:pic>
      <p:grpSp>
        <p:nvGrpSpPr>
          <p:cNvPr id="8" name="Graphic 4">
            <a:extLst>
              <a:ext uri="{FF2B5EF4-FFF2-40B4-BE49-F238E27FC236}">
                <a16:creationId xmlns:a16="http://schemas.microsoft.com/office/drawing/2014/main" id="{A9D83B11-0DA6-49F0-9208-EACD7017A656}"/>
              </a:ext>
            </a:extLst>
          </p:cNvPr>
          <p:cNvGrpSpPr/>
          <p:nvPr userDrawn="1"/>
        </p:nvGrpSpPr>
        <p:grpSpPr>
          <a:xfrm>
            <a:off x="-4653872" y="-1698171"/>
            <a:ext cx="8979131" cy="8766628"/>
            <a:chOff x="4781592" y="2447357"/>
            <a:chExt cx="231299" cy="225825"/>
          </a:xfrm>
        </p:grpSpPr>
        <p:sp>
          <p:nvSpPr>
            <p:cNvPr id="9" name="Freeform: Shape 8">
              <a:extLst>
                <a:ext uri="{FF2B5EF4-FFF2-40B4-BE49-F238E27FC236}">
                  <a16:creationId xmlns:a16="http://schemas.microsoft.com/office/drawing/2014/main" id="{7562A5B4-B233-4F86-95EC-9DA1D413EE68}"/>
                </a:ext>
              </a:extLst>
            </p:cNvPr>
            <p:cNvSpPr/>
            <p:nvPr/>
          </p:nvSpPr>
          <p:spPr>
            <a:xfrm>
              <a:off x="4803267" y="2447357"/>
              <a:ext cx="189368" cy="155740"/>
            </a:xfrm>
            <a:custGeom>
              <a:avLst/>
              <a:gdLst>
                <a:gd name="connsiteX0" fmla="*/ 188887 w 189368"/>
                <a:gd name="connsiteY0" fmla="*/ 85255 h 155740"/>
                <a:gd name="connsiteX1" fmla="*/ 85255 w 189368"/>
                <a:gd name="connsiteY1" fmla="*/ 483 h 155740"/>
                <a:gd name="connsiteX2" fmla="*/ 483 w 189368"/>
                <a:gd name="connsiteY2" fmla="*/ 104115 h 155740"/>
                <a:gd name="connsiteX3" fmla="*/ 12484 w 189368"/>
                <a:gd name="connsiteY3" fmla="*/ 141548 h 155740"/>
                <a:gd name="connsiteX4" fmla="*/ 77445 w 189368"/>
                <a:gd name="connsiteY4" fmla="*/ 101257 h 155740"/>
                <a:gd name="connsiteX5" fmla="*/ 166980 w 189368"/>
                <a:gd name="connsiteY5" fmla="*/ 155740 h 155740"/>
                <a:gd name="connsiteX6" fmla="*/ 188887 w 189368"/>
                <a:gd name="connsiteY6" fmla="*/ 85255 h 155740"/>
                <a:gd name="connsiteX7" fmla="*/ 100209 w 189368"/>
                <a:gd name="connsiteY7" fmla="*/ 41916 h 155740"/>
                <a:gd name="connsiteX8" fmla="*/ 21247 w 189368"/>
                <a:gd name="connsiteY8" fmla="*/ 69825 h 155740"/>
                <a:gd name="connsiteX9" fmla="*/ 101162 w 189368"/>
                <a:gd name="connsiteY9" fmla="*/ 20676 h 155740"/>
                <a:gd name="connsiteX10" fmla="*/ 173361 w 189368"/>
                <a:gd name="connsiteY10" fmla="*/ 79159 h 155740"/>
                <a:gd name="connsiteX11" fmla="*/ 100209 w 189368"/>
                <a:gd name="connsiteY11" fmla="*/ 41916 h 15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368" h="155740">
                  <a:moveTo>
                    <a:pt x="188887" y="85255"/>
                  </a:moveTo>
                  <a:cubicBezTo>
                    <a:pt x="183648" y="33249"/>
                    <a:pt x="137262" y="-4756"/>
                    <a:pt x="85255" y="483"/>
                  </a:cubicBezTo>
                  <a:cubicBezTo>
                    <a:pt x="33249" y="5721"/>
                    <a:pt x="-4756" y="52108"/>
                    <a:pt x="483" y="104115"/>
                  </a:cubicBezTo>
                  <a:cubicBezTo>
                    <a:pt x="1816" y="117735"/>
                    <a:pt x="6102" y="130404"/>
                    <a:pt x="12484" y="141548"/>
                  </a:cubicBezTo>
                  <a:cubicBezTo>
                    <a:pt x="26295" y="119640"/>
                    <a:pt x="49727" y="104019"/>
                    <a:pt x="77445" y="101257"/>
                  </a:cubicBezTo>
                  <a:cubicBezTo>
                    <a:pt x="116973" y="97257"/>
                    <a:pt x="152978" y="120498"/>
                    <a:pt x="166980" y="155740"/>
                  </a:cubicBezTo>
                  <a:cubicBezTo>
                    <a:pt x="182982" y="136785"/>
                    <a:pt x="191554" y="111830"/>
                    <a:pt x="188887" y="85255"/>
                  </a:cubicBezTo>
                  <a:close/>
                  <a:moveTo>
                    <a:pt x="100209" y="41916"/>
                  </a:moveTo>
                  <a:cubicBezTo>
                    <a:pt x="53251" y="41154"/>
                    <a:pt x="21247" y="69825"/>
                    <a:pt x="21247" y="69825"/>
                  </a:cubicBezTo>
                  <a:cubicBezTo>
                    <a:pt x="21247" y="69825"/>
                    <a:pt x="35058" y="18961"/>
                    <a:pt x="101162" y="20676"/>
                  </a:cubicBezTo>
                  <a:cubicBezTo>
                    <a:pt x="157455" y="22104"/>
                    <a:pt x="173361" y="79159"/>
                    <a:pt x="173361" y="79159"/>
                  </a:cubicBezTo>
                  <a:cubicBezTo>
                    <a:pt x="173361" y="79159"/>
                    <a:pt x="139929" y="42583"/>
                    <a:pt x="100209" y="41916"/>
                  </a:cubicBezTo>
                  <a:close/>
                </a:path>
              </a:pathLst>
            </a:custGeom>
            <a:solidFill>
              <a:srgbClr val="57A345"/>
            </a:solidFill>
            <a:ln w="9525" cap="flat">
              <a:noFill/>
              <a:prstDash val="solid"/>
              <a:miter/>
            </a:ln>
          </p:spPr>
          <p:txBody>
            <a:bodyPr rtlCol="0" anchor="ctr"/>
            <a:lstStyle/>
            <a:p>
              <a:endParaRPr lang="nl-BE"/>
            </a:p>
          </p:txBody>
        </p:sp>
        <p:sp>
          <p:nvSpPr>
            <p:cNvPr id="10" name="Freeform: Shape 9">
              <a:extLst>
                <a:ext uri="{FF2B5EF4-FFF2-40B4-BE49-F238E27FC236}">
                  <a16:creationId xmlns:a16="http://schemas.microsoft.com/office/drawing/2014/main" id="{9C65C63A-7AB6-42EE-BB73-8033A5602664}"/>
                </a:ext>
              </a:extLst>
            </p:cNvPr>
            <p:cNvSpPr/>
            <p:nvPr/>
          </p:nvSpPr>
          <p:spPr>
            <a:xfrm>
              <a:off x="4828889" y="2482581"/>
              <a:ext cx="184002" cy="190601"/>
            </a:xfrm>
            <a:custGeom>
              <a:avLst/>
              <a:gdLst>
                <a:gd name="connsiteX0" fmla="*/ 125159 w 184002"/>
                <a:gd name="connsiteY0" fmla="*/ 7264 h 190601"/>
                <a:gd name="connsiteX1" fmla="*/ 86201 w 184002"/>
                <a:gd name="connsiteY1" fmla="*/ 25 h 190601"/>
                <a:gd name="connsiteX2" fmla="*/ 90964 w 184002"/>
                <a:gd name="connsiteY2" fmla="*/ 76891 h 190601"/>
                <a:gd name="connsiteX3" fmla="*/ 0 w 184002"/>
                <a:gd name="connsiteY3" fmla="*/ 130327 h 190601"/>
                <a:gd name="connsiteX4" fmla="*/ 52007 w 184002"/>
                <a:gd name="connsiteY4" fmla="*/ 183286 h 190601"/>
                <a:gd name="connsiteX5" fmla="*/ 176689 w 184002"/>
                <a:gd name="connsiteY5" fmla="*/ 131851 h 190601"/>
                <a:gd name="connsiteX6" fmla="*/ 125159 w 184002"/>
                <a:gd name="connsiteY6" fmla="*/ 7264 h 190601"/>
                <a:gd name="connsiteX7" fmla="*/ 152114 w 184002"/>
                <a:gd name="connsiteY7" fmla="*/ 131946 h 190601"/>
                <a:gd name="connsiteX8" fmla="*/ 65818 w 184002"/>
                <a:gd name="connsiteY8" fmla="*/ 168141 h 190601"/>
                <a:gd name="connsiteX9" fmla="*/ 133731 w 184002"/>
                <a:gd name="connsiteY9" fmla="*/ 120992 h 190601"/>
                <a:gd name="connsiteX10" fmla="*/ 146590 w 184002"/>
                <a:gd name="connsiteY10" fmla="*/ 37648 h 190601"/>
                <a:gd name="connsiteX11" fmla="*/ 152114 w 184002"/>
                <a:gd name="connsiteY11" fmla="*/ 131946 h 1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002" h="190601">
                  <a:moveTo>
                    <a:pt x="125159" y="7264"/>
                  </a:moveTo>
                  <a:cubicBezTo>
                    <a:pt x="112395" y="1930"/>
                    <a:pt x="99155" y="-261"/>
                    <a:pt x="86201" y="25"/>
                  </a:cubicBezTo>
                  <a:cubicBezTo>
                    <a:pt x="99060" y="22789"/>
                    <a:pt x="101727" y="50888"/>
                    <a:pt x="90964" y="76891"/>
                  </a:cubicBezTo>
                  <a:cubicBezTo>
                    <a:pt x="75629" y="113848"/>
                    <a:pt x="37814" y="134708"/>
                    <a:pt x="0" y="130327"/>
                  </a:cubicBezTo>
                  <a:cubicBezTo>
                    <a:pt x="9144" y="153472"/>
                    <a:pt x="27242" y="172999"/>
                    <a:pt x="52007" y="183286"/>
                  </a:cubicBezTo>
                  <a:cubicBezTo>
                    <a:pt x="100679" y="203479"/>
                    <a:pt x="156401" y="180428"/>
                    <a:pt x="176689" y="131851"/>
                  </a:cubicBezTo>
                  <a:cubicBezTo>
                    <a:pt x="196882" y="83273"/>
                    <a:pt x="173831" y="27457"/>
                    <a:pt x="125159" y="7264"/>
                  </a:cubicBezTo>
                  <a:close/>
                  <a:moveTo>
                    <a:pt x="152114" y="131946"/>
                  </a:moveTo>
                  <a:cubicBezTo>
                    <a:pt x="124016" y="181190"/>
                    <a:pt x="65818" y="168141"/>
                    <a:pt x="65818" y="168141"/>
                  </a:cubicBezTo>
                  <a:cubicBezTo>
                    <a:pt x="65818" y="168141"/>
                    <a:pt x="114205" y="155949"/>
                    <a:pt x="133731" y="120992"/>
                  </a:cubicBezTo>
                  <a:cubicBezTo>
                    <a:pt x="156877" y="79749"/>
                    <a:pt x="146590" y="37648"/>
                    <a:pt x="146590" y="37648"/>
                  </a:cubicBezTo>
                  <a:cubicBezTo>
                    <a:pt x="146590" y="37648"/>
                    <a:pt x="185166" y="74129"/>
                    <a:pt x="152114" y="131946"/>
                  </a:cubicBezTo>
                  <a:close/>
                </a:path>
              </a:pathLst>
            </a:custGeom>
            <a:solidFill>
              <a:srgbClr val="F28932"/>
            </a:solidFill>
            <a:ln w="9525" cap="flat">
              <a:noFill/>
              <a:prstDash val="solid"/>
              <a:miter/>
            </a:ln>
          </p:spPr>
          <p:txBody>
            <a:bodyPr rtlCol="0" anchor="ctr"/>
            <a:lstStyle/>
            <a:p>
              <a:endParaRPr lang="nl-BE"/>
            </a:p>
          </p:txBody>
        </p:sp>
        <p:sp>
          <p:nvSpPr>
            <p:cNvPr id="11" name="Freeform: Shape 10">
              <a:extLst>
                <a:ext uri="{FF2B5EF4-FFF2-40B4-BE49-F238E27FC236}">
                  <a16:creationId xmlns:a16="http://schemas.microsoft.com/office/drawing/2014/main" id="{24B6E94A-CB29-4F9E-B267-E6527731A67D}"/>
                </a:ext>
              </a:extLst>
            </p:cNvPr>
            <p:cNvSpPr/>
            <p:nvPr/>
          </p:nvSpPr>
          <p:spPr>
            <a:xfrm>
              <a:off x="4781592" y="2481923"/>
              <a:ext cx="180360" cy="190568"/>
            </a:xfrm>
            <a:custGeom>
              <a:avLst/>
              <a:gdLst>
                <a:gd name="connsiteX0" fmla="*/ 110352 w 180360"/>
                <a:gd name="connsiteY0" fmla="*/ 106125 h 190568"/>
                <a:gd name="connsiteX1" fmla="*/ 106542 w 180360"/>
                <a:gd name="connsiteY1" fmla="*/ 683 h 190568"/>
                <a:gd name="connsiteX2" fmla="*/ 35200 w 180360"/>
                <a:gd name="connsiteY2" fmla="*/ 21257 h 190568"/>
                <a:gd name="connsiteX3" fmla="*/ 21388 w 180360"/>
                <a:gd name="connsiteY3" fmla="*/ 155369 h 190568"/>
                <a:gd name="connsiteX4" fmla="*/ 155500 w 180360"/>
                <a:gd name="connsiteY4" fmla="*/ 169181 h 190568"/>
                <a:gd name="connsiteX5" fmla="*/ 180361 w 180360"/>
                <a:gd name="connsiteY5" fmla="*/ 138320 h 190568"/>
                <a:gd name="connsiteX6" fmla="*/ 110352 w 180360"/>
                <a:gd name="connsiteY6" fmla="*/ 106125 h 190568"/>
                <a:gd name="connsiteX7" fmla="*/ 32914 w 180360"/>
                <a:gd name="connsiteY7" fmla="*/ 133748 h 190568"/>
                <a:gd name="connsiteX8" fmla="*/ 42058 w 180360"/>
                <a:gd name="connsiteY8" fmla="*/ 40688 h 190568"/>
                <a:gd name="connsiteX9" fmla="*/ 51297 w 180360"/>
                <a:gd name="connsiteY9" fmla="*/ 122794 h 190568"/>
                <a:gd name="connsiteX10" fmla="*/ 118543 w 180360"/>
                <a:gd name="connsiteY10" fmla="*/ 173657 h 190568"/>
                <a:gd name="connsiteX11" fmla="*/ 32914 w 180360"/>
                <a:gd name="connsiteY11" fmla="*/ 133748 h 19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60" h="190568">
                  <a:moveTo>
                    <a:pt x="110352" y="106125"/>
                  </a:moveTo>
                  <a:cubicBezTo>
                    <a:pt x="85111" y="75074"/>
                    <a:pt x="84730" y="31925"/>
                    <a:pt x="106542" y="683"/>
                  </a:cubicBezTo>
                  <a:cubicBezTo>
                    <a:pt x="81777" y="-2269"/>
                    <a:pt x="55964" y="4303"/>
                    <a:pt x="35200" y="21257"/>
                  </a:cubicBezTo>
                  <a:cubicBezTo>
                    <a:pt x="-5663" y="54500"/>
                    <a:pt x="-11854" y="114507"/>
                    <a:pt x="21388" y="155369"/>
                  </a:cubicBezTo>
                  <a:cubicBezTo>
                    <a:pt x="54631" y="196232"/>
                    <a:pt x="114638" y="202423"/>
                    <a:pt x="155500" y="169181"/>
                  </a:cubicBezTo>
                  <a:cubicBezTo>
                    <a:pt x="166168" y="160513"/>
                    <a:pt x="174455" y="149940"/>
                    <a:pt x="180361" y="138320"/>
                  </a:cubicBezTo>
                  <a:cubicBezTo>
                    <a:pt x="154167" y="138891"/>
                    <a:pt x="128164" y="127937"/>
                    <a:pt x="110352" y="106125"/>
                  </a:cubicBezTo>
                  <a:close/>
                  <a:moveTo>
                    <a:pt x="32914" y="133748"/>
                  </a:moveTo>
                  <a:cubicBezTo>
                    <a:pt x="3005" y="85646"/>
                    <a:pt x="42058" y="40688"/>
                    <a:pt x="42058" y="40688"/>
                  </a:cubicBezTo>
                  <a:cubicBezTo>
                    <a:pt x="42058" y="40688"/>
                    <a:pt x="29866" y="89075"/>
                    <a:pt x="51297" y="122794"/>
                  </a:cubicBezTo>
                  <a:cubicBezTo>
                    <a:pt x="76633" y="162704"/>
                    <a:pt x="118543" y="173657"/>
                    <a:pt x="118543" y="173657"/>
                  </a:cubicBezTo>
                  <a:cubicBezTo>
                    <a:pt x="118543" y="173657"/>
                    <a:pt x="68156" y="190231"/>
                    <a:pt x="32914" y="133748"/>
                  </a:cubicBezTo>
                  <a:close/>
                </a:path>
              </a:pathLst>
            </a:custGeom>
            <a:solidFill>
              <a:srgbClr val="464FA1"/>
            </a:solidFill>
            <a:ln w="9525" cap="flat">
              <a:noFill/>
              <a:prstDash val="solid"/>
              <a:miter/>
            </a:ln>
          </p:spPr>
          <p:txBody>
            <a:bodyPr rtlCol="0" anchor="ctr"/>
            <a:lstStyle/>
            <a:p>
              <a:endParaRPr lang="nl-BE"/>
            </a:p>
          </p:txBody>
        </p:sp>
        <p:sp>
          <p:nvSpPr>
            <p:cNvPr id="12" name="Freeform: Shape 11">
              <a:extLst>
                <a:ext uri="{FF2B5EF4-FFF2-40B4-BE49-F238E27FC236}">
                  <a16:creationId xmlns:a16="http://schemas.microsoft.com/office/drawing/2014/main" id="{96BBFD08-A75F-4809-BD66-6985009DAF9C}"/>
                </a:ext>
              </a:extLst>
            </p:cNvPr>
            <p:cNvSpPr/>
            <p:nvPr/>
          </p:nvSpPr>
          <p:spPr>
            <a:xfrm>
              <a:off x="4803641" y="2447411"/>
              <a:ext cx="103257" cy="141493"/>
            </a:xfrm>
            <a:custGeom>
              <a:avLst/>
              <a:gdLst>
                <a:gd name="connsiteX0" fmla="*/ 103257 w 103257"/>
                <a:gd name="connsiteY0" fmla="*/ 42148 h 141493"/>
                <a:gd name="connsiteX1" fmla="*/ 100209 w 103257"/>
                <a:gd name="connsiteY1" fmla="*/ 41958 h 141493"/>
                <a:gd name="connsiteX2" fmla="*/ 21247 w 103257"/>
                <a:gd name="connsiteY2" fmla="*/ 69771 h 141493"/>
                <a:gd name="connsiteX3" fmla="*/ 101162 w 103257"/>
                <a:gd name="connsiteY3" fmla="*/ 20622 h 141493"/>
                <a:gd name="connsiteX4" fmla="*/ 103257 w 103257"/>
                <a:gd name="connsiteY4" fmla="*/ 20812 h 141493"/>
                <a:gd name="connsiteX5" fmla="*/ 103257 w 103257"/>
                <a:gd name="connsiteY5" fmla="*/ 429 h 141493"/>
                <a:gd name="connsiteX6" fmla="*/ 85255 w 103257"/>
                <a:gd name="connsiteY6" fmla="*/ 429 h 141493"/>
                <a:gd name="connsiteX7" fmla="*/ 483 w 103257"/>
                <a:gd name="connsiteY7" fmla="*/ 104061 h 141493"/>
                <a:gd name="connsiteX8" fmla="*/ 12484 w 103257"/>
                <a:gd name="connsiteY8" fmla="*/ 141494 h 141493"/>
                <a:gd name="connsiteX9" fmla="*/ 77445 w 103257"/>
                <a:gd name="connsiteY9" fmla="*/ 101203 h 141493"/>
                <a:gd name="connsiteX10" fmla="*/ 103257 w 103257"/>
                <a:gd name="connsiteY10" fmla="*/ 102537 h 141493"/>
                <a:gd name="connsiteX11" fmla="*/ 103257 w 103257"/>
                <a:gd name="connsiteY11" fmla="*/ 42148 h 14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7" h="141493">
                  <a:moveTo>
                    <a:pt x="103257" y="42148"/>
                  </a:moveTo>
                  <a:cubicBezTo>
                    <a:pt x="102210" y="42053"/>
                    <a:pt x="101162" y="41958"/>
                    <a:pt x="100209" y="41958"/>
                  </a:cubicBezTo>
                  <a:cubicBezTo>
                    <a:pt x="53251" y="41100"/>
                    <a:pt x="21247" y="69771"/>
                    <a:pt x="21247" y="69771"/>
                  </a:cubicBezTo>
                  <a:cubicBezTo>
                    <a:pt x="21247" y="69771"/>
                    <a:pt x="35058" y="18907"/>
                    <a:pt x="101162" y="20622"/>
                  </a:cubicBezTo>
                  <a:cubicBezTo>
                    <a:pt x="101924" y="20622"/>
                    <a:pt x="102591" y="20812"/>
                    <a:pt x="103257" y="20812"/>
                  </a:cubicBezTo>
                  <a:lnTo>
                    <a:pt x="103257" y="429"/>
                  </a:lnTo>
                  <a:cubicBezTo>
                    <a:pt x="97352" y="-143"/>
                    <a:pt x="91351" y="-143"/>
                    <a:pt x="85255" y="429"/>
                  </a:cubicBezTo>
                  <a:cubicBezTo>
                    <a:pt x="33249" y="5667"/>
                    <a:pt x="-4756" y="52054"/>
                    <a:pt x="483" y="104061"/>
                  </a:cubicBezTo>
                  <a:cubicBezTo>
                    <a:pt x="1816" y="117681"/>
                    <a:pt x="6102" y="130350"/>
                    <a:pt x="12484" y="141494"/>
                  </a:cubicBezTo>
                  <a:cubicBezTo>
                    <a:pt x="26295" y="119586"/>
                    <a:pt x="49727" y="103965"/>
                    <a:pt x="77445" y="101203"/>
                  </a:cubicBezTo>
                  <a:cubicBezTo>
                    <a:pt x="86303" y="100346"/>
                    <a:pt x="94971" y="100822"/>
                    <a:pt x="103257" y="102537"/>
                  </a:cubicBezTo>
                  <a:lnTo>
                    <a:pt x="103257" y="42148"/>
                  </a:lnTo>
                  <a:close/>
                </a:path>
              </a:pathLst>
            </a:custGeom>
            <a:solidFill>
              <a:srgbClr val="57A345"/>
            </a:solidFill>
            <a:ln w="9525" cap="flat">
              <a:noFill/>
              <a:prstDash val="solid"/>
              <a:miter/>
            </a:ln>
          </p:spPr>
          <p:txBody>
            <a:bodyPr rtlCol="0" anchor="ctr"/>
            <a:lstStyle/>
            <a:p>
              <a:endParaRPr lang="nl-BE"/>
            </a:p>
          </p:txBody>
        </p:sp>
      </p:grpSp>
      <p:sp>
        <p:nvSpPr>
          <p:cNvPr id="2" name="Title 1">
            <a:extLst>
              <a:ext uri="{FF2B5EF4-FFF2-40B4-BE49-F238E27FC236}">
                <a16:creationId xmlns:a16="http://schemas.microsoft.com/office/drawing/2014/main" id="{E5EE0128-91DC-4DCC-8020-E67D05B3F111}"/>
              </a:ext>
            </a:extLst>
          </p:cNvPr>
          <p:cNvSpPr>
            <a:spLocks noGrp="1"/>
          </p:cNvSpPr>
          <p:nvPr>
            <p:ph type="ctrTitle"/>
          </p:nvPr>
        </p:nvSpPr>
        <p:spPr>
          <a:xfrm>
            <a:off x="4747260" y="752569"/>
            <a:ext cx="5920740" cy="2387600"/>
          </a:xfrm>
        </p:spPr>
        <p:txBody>
          <a:bodyPr anchor="b"/>
          <a:lstStyle>
            <a:lvl1pPr algn="l">
              <a:defRPr sz="6000"/>
            </a:lvl1pPr>
          </a:lstStyle>
          <a:p>
            <a:r>
              <a:rPr lang="en-US"/>
              <a:t>Click to edit Master title style</a:t>
            </a:r>
            <a:endParaRPr lang="nl-BE" dirty="0"/>
          </a:p>
        </p:txBody>
      </p:sp>
      <p:sp>
        <p:nvSpPr>
          <p:cNvPr id="3" name="Subtitle 2">
            <a:extLst>
              <a:ext uri="{FF2B5EF4-FFF2-40B4-BE49-F238E27FC236}">
                <a16:creationId xmlns:a16="http://schemas.microsoft.com/office/drawing/2014/main" id="{3EBC808A-A465-4F02-8281-D9EB43465EFF}"/>
              </a:ext>
            </a:extLst>
          </p:cNvPr>
          <p:cNvSpPr>
            <a:spLocks noGrp="1"/>
          </p:cNvSpPr>
          <p:nvPr>
            <p:ph type="subTitle" idx="1"/>
          </p:nvPr>
        </p:nvSpPr>
        <p:spPr>
          <a:xfrm>
            <a:off x="4747260" y="3232244"/>
            <a:ext cx="5920740" cy="165576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dirty="0"/>
          </a:p>
        </p:txBody>
      </p:sp>
      <p:cxnSp>
        <p:nvCxnSpPr>
          <p:cNvPr id="13" name="Straight Connector 12">
            <a:extLst>
              <a:ext uri="{FF2B5EF4-FFF2-40B4-BE49-F238E27FC236}">
                <a16:creationId xmlns:a16="http://schemas.microsoft.com/office/drawing/2014/main" id="{C04E5DAB-84D9-4125-853B-5B83C8DE371D}"/>
              </a:ext>
            </a:extLst>
          </p:cNvPr>
          <p:cNvCxnSpPr>
            <a:cxnSpLocks/>
          </p:cNvCxnSpPr>
          <p:nvPr userDrawn="1"/>
        </p:nvCxnSpPr>
        <p:spPr>
          <a:xfrm>
            <a:off x="4747260" y="3151621"/>
            <a:ext cx="6924890" cy="0"/>
          </a:xfrm>
          <a:prstGeom prst="line">
            <a:avLst/>
          </a:prstGeom>
          <a:ln w="25400">
            <a:solidFill>
              <a:srgbClr val="57A34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186432"/>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4A70-373F-4254-AA42-366F7BB2FC3C}"/>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15B522CF-73EA-401E-B9DC-B0560BE48B62}"/>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6" name="Slide Number Placeholder 5">
            <a:extLst>
              <a:ext uri="{FF2B5EF4-FFF2-40B4-BE49-F238E27FC236}">
                <a16:creationId xmlns:a16="http://schemas.microsoft.com/office/drawing/2014/main" id="{328D6903-6A54-4057-B1E9-7D35AA7DD7C1}"/>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145037522"/>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0A33-851D-4EDB-B496-F2405A56EC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E8CBD086-9F6B-4778-B22C-F811A85EE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a:extLst>
              <a:ext uri="{FF2B5EF4-FFF2-40B4-BE49-F238E27FC236}">
                <a16:creationId xmlns:a16="http://schemas.microsoft.com/office/drawing/2014/main" id="{891748EE-3AB5-4977-BBDA-CC68B8B5CEAC}"/>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43411136"/>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D954-C3FA-4A17-A4EF-2E336D666AC1}"/>
              </a:ext>
            </a:extLst>
          </p:cNvPr>
          <p:cNvSpPr>
            <a:spLocks noGrp="1"/>
          </p:cNvSpPr>
          <p:nvPr>
            <p:ph type="title"/>
          </p:nvPr>
        </p:nvSpPr>
        <p:spPr/>
        <p:txBody>
          <a:bodyPr/>
          <a:lstStyle/>
          <a:p>
            <a:r>
              <a:rPr lang="en-US"/>
              <a:t>Click to edit Master title style</a:t>
            </a:r>
            <a:endParaRPr lang="nl-BE"/>
          </a:p>
        </p:txBody>
      </p:sp>
      <p:sp>
        <p:nvSpPr>
          <p:cNvPr id="5" name="Slide Number Placeholder 4">
            <a:extLst>
              <a:ext uri="{FF2B5EF4-FFF2-40B4-BE49-F238E27FC236}">
                <a16:creationId xmlns:a16="http://schemas.microsoft.com/office/drawing/2014/main" id="{C8A164E1-A42B-4CEA-AB0A-5A64E0E35898}"/>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1297199063"/>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91B413-12F6-44D1-8EE8-8A3568866688}"/>
              </a:ext>
            </a:extLst>
          </p:cNvPr>
          <p:cNvSpPr>
            <a:spLocks noGrp="1"/>
          </p:cNvSpPr>
          <p:nvPr>
            <p:ph type="sldNum" sz="quarter" idx="12"/>
          </p:nvPr>
        </p:nvSpPr>
        <p:spPr>
          <a:xfrm>
            <a:off x="8915400" y="6264910"/>
            <a:ext cx="2743200" cy="365125"/>
          </a:xfrm>
          <a:prstGeom prst="rect">
            <a:avLst/>
          </a:prstGeom>
        </p:spPr>
        <p:txBody>
          <a:bodyPr/>
          <a:lstStyle/>
          <a:p>
            <a:fld id="{191BDB65-48D9-4077-82D0-59C09678B829}" type="slidenum">
              <a:rPr lang="nl-BE" smtClean="0"/>
              <a:t>‹#›</a:t>
            </a:fld>
            <a:endParaRPr lang="nl-BE"/>
          </a:p>
        </p:txBody>
      </p:sp>
    </p:spTree>
    <p:extLst>
      <p:ext uri="{BB962C8B-B14F-4D97-AF65-F5344CB8AC3E}">
        <p14:creationId xmlns:p14="http://schemas.microsoft.com/office/powerpoint/2010/main" val="202525009"/>
      </p:ext>
    </p:extLst>
  </p:cSld>
  <p:clrMapOvr>
    <a:masterClrMapping/>
  </p:clrMapOvr>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dirty="0"/>
              <a:t>UNCLASSIFIED/FOR OFFICIAL USE ONLY</a:t>
            </a:r>
          </a:p>
        </p:txBody>
      </p:sp>
      <p:sp>
        <p:nvSpPr>
          <p:cNvPr id="6" name="Slide Number Placeholder 5"/>
          <p:cNvSpPr>
            <a:spLocks noGrp="1"/>
          </p:cNvSpPr>
          <p:nvPr>
            <p:ph type="sldNum" sz="quarter" idx="12"/>
          </p:nvPr>
        </p:nvSpPr>
        <p:spPr/>
        <p:txBody>
          <a:bodyPr/>
          <a:lstStyle/>
          <a:p>
            <a:pPr>
              <a:defRPr/>
            </a:pPr>
            <a:fld id="{AD7DE82F-4696-4FF6-8778-E37DABD114B0}" type="slidenum">
              <a:rPr lang="en-US" smtClean="0"/>
              <a:pPr>
                <a:defRPr/>
              </a:pPr>
              <a:t>‹#›</a:t>
            </a:fld>
            <a:endParaRPr lang="en-US" dirty="0"/>
          </a:p>
        </p:txBody>
      </p:sp>
    </p:spTree>
    <p:extLst>
      <p:ext uri="{BB962C8B-B14F-4D97-AF65-F5344CB8AC3E}">
        <p14:creationId xmlns:p14="http://schemas.microsoft.com/office/powerpoint/2010/main" val="446742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6549248D-5A39-4A77-9EE0-7D79E3983858}" type="slidenum">
              <a:rPr lang="en-US" smtClean="0"/>
              <a:pPr>
                <a:defRPr/>
              </a:pPr>
              <a:t>‹#›</a:t>
            </a:fld>
            <a:endParaRPr lang="en-US" dirty="0"/>
          </a:p>
        </p:txBody>
      </p:sp>
    </p:spTree>
    <p:extLst>
      <p:ext uri="{BB962C8B-B14F-4D97-AF65-F5344CB8AC3E}">
        <p14:creationId xmlns:p14="http://schemas.microsoft.com/office/powerpoint/2010/main" val="347835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dirty="0"/>
              <a:t>UNCLASSIFIED/FOR OFFICIAL USE ONLY</a:t>
            </a:r>
          </a:p>
        </p:txBody>
      </p:sp>
      <p:sp>
        <p:nvSpPr>
          <p:cNvPr id="9" name="Slide Number Placeholder 8"/>
          <p:cNvSpPr>
            <a:spLocks noGrp="1"/>
          </p:cNvSpPr>
          <p:nvPr>
            <p:ph type="sldNum" sz="quarter" idx="12"/>
          </p:nvPr>
        </p:nvSpPr>
        <p:spPr/>
        <p:txBody>
          <a:bodyPr/>
          <a:lstStyle/>
          <a:p>
            <a:pPr>
              <a:defRPr/>
            </a:pPr>
            <a:fld id="{AD4A5A80-6153-447E-9519-A7A575095711}" type="slidenum">
              <a:rPr lang="en-US" smtClean="0"/>
              <a:pPr>
                <a:defRPr/>
              </a:pPr>
              <a:t>‹#›</a:t>
            </a:fld>
            <a:endParaRPr lang="en-US" dirty="0"/>
          </a:p>
        </p:txBody>
      </p:sp>
    </p:spTree>
    <p:extLst>
      <p:ext uri="{BB962C8B-B14F-4D97-AF65-F5344CB8AC3E}">
        <p14:creationId xmlns:p14="http://schemas.microsoft.com/office/powerpoint/2010/main" val="2529848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dirty="0"/>
              <a:t>UNCLASSIFIED/FOR OFFICIAL USE ONLY</a:t>
            </a:r>
          </a:p>
        </p:txBody>
      </p:sp>
      <p:sp>
        <p:nvSpPr>
          <p:cNvPr id="5" name="Slide Number Placeholder 4"/>
          <p:cNvSpPr>
            <a:spLocks noGrp="1"/>
          </p:cNvSpPr>
          <p:nvPr>
            <p:ph type="sldNum" sz="quarter" idx="12"/>
          </p:nvPr>
        </p:nvSpPr>
        <p:spPr/>
        <p:txBody>
          <a:bodyPr/>
          <a:lstStyle/>
          <a:p>
            <a:pPr>
              <a:defRPr/>
            </a:pPr>
            <a:fld id="{51D8D543-11D4-4534-8434-B77AFDE1EC8B}" type="slidenum">
              <a:rPr lang="en-US" smtClean="0"/>
              <a:pPr>
                <a:defRPr/>
              </a:pPr>
              <a:t>‹#›</a:t>
            </a:fld>
            <a:endParaRPr lang="en-US" dirty="0"/>
          </a:p>
        </p:txBody>
      </p:sp>
    </p:spTree>
    <p:extLst>
      <p:ext uri="{BB962C8B-B14F-4D97-AF65-F5344CB8AC3E}">
        <p14:creationId xmlns:p14="http://schemas.microsoft.com/office/powerpoint/2010/main" val="247496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dirty="0"/>
              <a:t>UNCLASSIFIED/FOR OFFICIAL USE ONLY</a:t>
            </a:r>
          </a:p>
        </p:txBody>
      </p:sp>
      <p:sp>
        <p:nvSpPr>
          <p:cNvPr id="4" name="Slide Number Placeholder 3"/>
          <p:cNvSpPr>
            <a:spLocks noGrp="1"/>
          </p:cNvSpPr>
          <p:nvPr>
            <p:ph type="sldNum" sz="quarter" idx="12"/>
          </p:nvPr>
        </p:nvSpPr>
        <p:spPr/>
        <p:txBody>
          <a:bodyPr/>
          <a:lstStyle/>
          <a:p>
            <a:pPr>
              <a:defRPr/>
            </a:pPr>
            <a:fld id="{DC2A7E19-1FF1-4347-89A2-6943D6569BAF}" type="slidenum">
              <a:rPr lang="en-US" smtClean="0"/>
              <a:pPr>
                <a:defRPr/>
              </a:pPr>
              <a:t>‹#›</a:t>
            </a:fld>
            <a:endParaRPr lang="en-US" dirty="0"/>
          </a:p>
        </p:txBody>
      </p:sp>
    </p:spTree>
    <p:extLst>
      <p:ext uri="{BB962C8B-B14F-4D97-AF65-F5344CB8AC3E}">
        <p14:creationId xmlns:p14="http://schemas.microsoft.com/office/powerpoint/2010/main" val="2211553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7F26EC25-F845-4F41-BC9F-2CF213F4D6D6}" type="slidenum">
              <a:rPr lang="en-US" smtClean="0"/>
              <a:pPr>
                <a:defRPr/>
              </a:pPr>
              <a:t>‹#›</a:t>
            </a:fld>
            <a:endParaRPr lang="en-US" dirty="0"/>
          </a:p>
        </p:txBody>
      </p:sp>
    </p:spTree>
    <p:extLst>
      <p:ext uri="{BB962C8B-B14F-4D97-AF65-F5344CB8AC3E}">
        <p14:creationId xmlns:p14="http://schemas.microsoft.com/office/powerpoint/2010/main" val="3315993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dirty="0"/>
              <a:t>UNCLASSIFIED/FOR OFFICIAL USE ONLY</a:t>
            </a:r>
          </a:p>
        </p:txBody>
      </p:sp>
      <p:sp>
        <p:nvSpPr>
          <p:cNvPr id="7" name="Slide Number Placeholder 6"/>
          <p:cNvSpPr>
            <a:spLocks noGrp="1"/>
          </p:cNvSpPr>
          <p:nvPr>
            <p:ph type="sldNum" sz="quarter" idx="12"/>
          </p:nvPr>
        </p:nvSpPr>
        <p:spPr/>
        <p:txBody>
          <a:bodyPr/>
          <a:lstStyle/>
          <a:p>
            <a:pPr>
              <a:defRPr/>
            </a:pPr>
            <a:fld id="{ECED18E5-258F-43E9-96F3-31355A9A37A9}" type="slidenum">
              <a:rPr lang="en-US" smtClean="0"/>
              <a:pPr>
                <a:defRPr/>
              </a:pPr>
              <a:t>‹#›</a:t>
            </a:fld>
            <a:endParaRPr lang="en-US" dirty="0"/>
          </a:p>
        </p:txBody>
      </p:sp>
    </p:spTree>
    <p:extLst>
      <p:ext uri="{BB962C8B-B14F-4D97-AF65-F5344CB8AC3E}">
        <p14:creationId xmlns:p14="http://schemas.microsoft.com/office/powerpoint/2010/main" val="157320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7.xml"/><Relationship Id="rId7"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2.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p:nvPicPr>
        <p:blipFill>
          <a:blip r:embed="rId26">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dirty="0"/>
              <a:t>UNCLASSIFIED/FOR OFFICIAL USE ONLY</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dirty="0"/>
          </a:p>
        </p:txBody>
      </p:sp>
    </p:spTree>
    <p:extLst>
      <p:ext uri="{BB962C8B-B14F-4D97-AF65-F5344CB8AC3E}">
        <p14:creationId xmlns:p14="http://schemas.microsoft.com/office/powerpoint/2010/main" val="34739640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1" name="Graphic 4">
            <a:extLst>
              <a:ext uri="{FF2B5EF4-FFF2-40B4-BE49-F238E27FC236}">
                <a16:creationId xmlns:a16="http://schemas.microsoft.com/office/drawing/2014/main" id="{6FB7B385-195D-4240-BBB9-FC54F67CDAD7}"/>
              </a:ext>
            </a:extLst>
          </p:cNvPr>
          <p:cNvGrpSpPr/>
          <p:nvPr userDrawn="1"/>
        </p:nvGrpSpPr>
        <p:grpSpPr>
          <a:xfrm>
            <a:off x="8126735" y="-798286"/>
            <a:ext cx="8696678" cy="8490858"/>
            <a:chOff x="4781592" y="2447357"/>
            <a:chExt cx="231299" cy="225825"/>
          </a:xfrm>
        </p:grpSpPr>
        <p:sp>
          <p:nvSpPr>
            <p:cNvPr id="22" name="Freeform: Shape 21">
              <a:extLst>
                <a:ext uri="{FF2B5EF4-FFF2-40B4-BE49-F238E27FC236}">
                  <a16:creationId xmlns:a16="http://schemas.microsoft.com/office/drawing/2014/main" id="{ACF02F1C-6ACE-411F-B4A1-B81D2785F59F}"/>
                </a:ext>
              </a:extLst>
            </p:cNvPr>
            <p:cNvSpPr/>
            <p:nvPr/>
          </p:nvSpPr>
          <p:spPr>
            <a:xfrm>
              <a:off x="4803267" y="2447357"/>
              <a:ext cx="189368" cy="155740"/>
            </a:xfrm>
            <a:custGeom>
              <a:avLst/>
              <a:gdLst>
                <a:gd name="connsiteX0" fmla="*/ 188887 w 189368"/>
                <a:gd name="connsiteY0" fmla="*/ 85255 h 155740"/>
                <a:gd name="connsiteX1" fmla="*/ 85255 w 189368"/>
                <a:gd name="connsiteY1" fmla="*/ 483 h 155740"/>
                <a:gd name="connsiteX2" fmla="*/ 483 w 189368"/>
                <a:gd name="connsiteY2" fmla="*/ 104115 h 155740"/>
                <a:gd name="connsiteX3" fmla="*/ 12484 w 189368"/>
                <a:gd name="connsiteY3" fmla="*/ 141548 h 155740"/>
                <a:gd name="connsiteX4" fmla="*/ 77445 w 189368"/>
                <a:gd name="connsiteY4" fmla="*/ 101257 h 155740"/>
                <a:gd name="connsiteX5" fmla="*/ 166980 w 189368"/>
                <a:gd name="connsiteY5" fmla="*/ 155740 h 155740"/>
                <a:gd name="connsiteX6" fmla="*/ 188887 w 189368"/>
                <a:gd name="connsiteY6" fmla="*/ 85255 h 155740"/>
                <a:gd name="connsiteX7" fmla="*/ 100209 w 189368"/>
                <a:gd name="connsiteY7" fmla="*/ 41916 h 155740"/>
                <a:gd name="connsiteX8" fmla="*/ 21247 w 189368"/>
                <a:gd name="connsiteY8" fmla="*/ 69825 h 155740"/>
                <a:gd name="connsiteX9" fmla="*/ 101162 w 189368"/>
                <a:gd name="connsiteY9" fmla="*/ 20676 h 155740"/>
                <a:gd name="connsiteX10" fmla="*/ 173361 w 189368"/>
                <a:gd name="connsiteY10" fmla="*/ 79159 h 155740"/>
                <a:gd name="connsiteX11" fmla="*/ 100209 w 189368"/>
                <a:gd name="connsiteY11" fmla="*/ 41916 h 15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368" h="155740">
                  <a:moveTo>
                    <a:pt x="188887" y="85255"/>
                  </a:moveTo>
                  <a:cubicBezTo>
                    <a:pt x="183648" y="33249"/>
                    <a:pt x="137262" y="-4756"/>
                    <a:pt x="85255" y="483"/>
                  </a:cubicBezTo>
                  <a:cubicBezTo>
                    <a:pt x="33249" y="5721"/>
                    <a:pt x="-4756" y="52108"/>
                    <a:pt x="483" y="104115"/>
                  </a:cubicBezTo>
                  <a:cubicBezTo>
                    <a:pt x="1816" y="117735"/>
                    <a:pt x="6102" y="130404"/>
                    <a:pt x="12484" y="141548"/>
                  </a:cubicBezTo>
                  <a:cubicBezTo>
                    <a:pt x="26295" y="119640"/>
                    <a:pt x="49727" y="104019"/>
                    <a:pt x="77445" y="101257"/>
                  </a:cubicBezTo>
                  <a:cubicBezTo>
                    <a:pt x="116973" y="97257"/>
                    <a:pt x="152978" y="120498"/>
                    <a:pt x="166980" y="155740"/>
                  </a:cubicBezTo>
                  <a:cubicBezTo>
                    <a:pt x="182982" y="136785"/>
                    <a:pt x="191554" y="111830"/>
                    <a:pt x="188887" y="85255"/>
                  </a:cubicBezTo>
                  <a:close/>
                  <a:moveTo>
                    <a:pt x="100209" y="41916"/>
                  </a:moveTo>
                  <a:cubicBezTo>
                    <a:pt x="53251" y="41154"/>
                    <a:pt x="21247" y="69825"/>
                    <a:pt x="21247" y="69825"/>
                  </a:cubicBezTo>
                  <a:cubicBezTo>
                    <a:pt x="21247" y="69825"/>
                    <a:pt x="35058" y="18961"/>
                    <a:pt x="101162" y="20676"/>
                  </a:cubicBezTo>
                  <a:cubicBezTo>
                    <a:pt x="157455" y="22104"/>
                    <a:pt x="173361" y="79159"/>
                    <a:pt x="173361" y="79159"/>
                  </a:cubicBezTo>
                  <a:cubicBezTo>
                    <a:pt x="173361" y="79159"/>
                    <a:pt x="139929" y="42583"/>
                    <a:pt x="100209" y="41916"/>
                  </a:cubicBezTo>
                  <a:close/>
                </a:path>
              </a:pathLst>
            </a:custGeom>
            <a:solidFill>
              <a:schemeClr val="bg1">
                <a:lumMod val="85000"/>
              </a:schemeClr>
            </a:solidFill>
            <a:ln w="9525" cap="flat">
              <a:noFill/>
              <a:prstDash val="solid"/>
              <a:miter/>
            </a:ln>
          </p:spPr>
          <p:txBody>
            <a:bodyPr rtlCol="0" anchor="ctr"/>
            <a:lstStyle/>
            <a:p>
              <a:endParaRPr lang="nl-BE"/>
            </a:p>
          </p:txBody>
        </p:sp>
        <p:sp>
          <p:nvSpPr>
            <p:cNvPr id="23" name="Freeform: Shape 22">
              <a:extLst>
                <a:ext uri="{FF2B5EF4-FFF2-40B4-BE49-F238E27FC236}">
                  <a16:creationId xmlns:a16="http://schemas.microsoft.com/office/drawing/2014/main" id="{3981132A-94BD-49BA-835C-A734716C5E49}"/>
                </a:ext>
              </a:extLst>
            </p:cNvPr>
            <p:cNvSpPr/>
            <p:nvPr/>
          </p:nvSpPr>
          <p:spPr>
            <a:xfrm>
              <a:off x="4828889" y="2482581"/>
              <a:ext cx="184002" cy="190601"/>
            </a:xfrm>
            <a:custGeom>
              <a:avLst/>
              <a:gdLst>
                <a:gd name="connsiteX0" fmla="*/ 125159 w 184002"/>
                <a:gd name="connsiteY0" fmla="*/ 7264 h 190601"/>
                <a:gd name="connsiteX1" fmla="*/ 86201 w 184002"/>
                <a:gd name="connsiteY1" fmla="*/ 25 h 190601"/>
                <a:gd name="connsiteX2" fmla="*/ 90964 w 184002"/>
                <a:gd name="connsiteY2" fmla="*/ 76891 h 190601"/>
                <a:gd name="connsiteX3" fmla="*/ 0 w 184002"/>
                <a:gd name="connsiteY3" fmla="*/ 130327 h 190601"/>
                <a:gd name="connsiteX4" fmla="*/ 52007 w 184002"/>
                <a:gd name="connsiteY4" fmla="*/ 183286 h 190601"/>
                <a:gd name="connsiteX5" fmla="*/ 176689 w 184002"/>
                <a:gd name="connsiteY5" fmla="*/ 131851 h 190601"/>
                <a:gd name="connsiteX6" fmla="*/ 125159 w 184002"/>
                <a:gd name="connsiteY6" fmla="*/ 7264 h 190601"/>
                <a:gd name="connsiteX7" fmla="*/ 152114 w 184002"/>
                <a:gd name="connsiteY7" fmla="*/ 131946 h 190601"/>
                <a:gd name="connsiteX8" fmla="*/ 65818 w 184002"/>
                <a:gd name="connsiteY8" fmla="*/ 168141 h 190601"/>
                <a:gd name="connsiteX9" fmla="*/ 133731 w 184002"/>
                <a:gd name="connsiteY9" fmla="*/ 120992 h 190601"/>
                <a:gd name="connsiteX10" fmla="*/ 146590 w 184002"/>
                <a:gd name="connsiteY10" fmla="*/ 37648 h 190601"/>
                <a:gd name="connsiteX11" fmla="*/ 152114 w 184002"/>
                <a:gd name="connsiteY11" fmla="*/ 131946 h 1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4002" h="190601">
                  <a:moveTo>
                    <a:pt x="125159" y="7264"/>
                  </a:moveTo>
                  <a:cubicBezTo>
                    <a:pt x="112395" y="1930"/>
                    <a:pt x="99155" y="-261"/>
                    <a:pt x="86201" y="25"/>
                  </a:cubicBezTo>
                  <a:cubicBezTo>
                    <a:pt x="99060" y="22789"/>
                    <a:pt x="101727" y="50888"/>
                    <a:pt x="90964" y="76891"/>
                  </a:cubicBezTo>
                  <a:cubicBezTo>
                    <a:pt x="75629" y="113848"/>
                    <a:pt x="37814" y="134708"/>
                    <a:pt x="0" y="130327"/>
                  </a:cubicBezTo>
                  <a:cubicBezTo>
                    <a:pt x="9144" y="153472"/>
                    <a:pt x="27242" y="172999"/>
                    <a:pt x="52007" y="183286"/>
                  </a:cubicBezTo>
                  <a:cubicBezTo>
                    <a:pt x="100679" y="203479"/>
                    <a:pt x="156401" y="180428"/>
                    <a:pt x="176689" y="131851"/>
                  </a:cubicBezTo>
                  <a:cubicBezTo>
                    <a:pt x="196882" y="83273"/>
                    <a:pt x="173831" y="27457"/>
                    <a:pt x="125159" y="7264"/>
                  </a:cubicBezTo>
                  <a:close/>
                  <a:moveTo>
                    <a:pt x="152114" y="131946"/>
                  </a:moveTo>
                  <a:cubicBezTo>
                    <a:pt x="124016" y="181190"/>
                    <a:pt x="65818" y="168141"/>
                    <a:pt x="65818" y="168141"/>
                  </a:cubicBezTo>
                  <a:cubicBezTo>
                    <a:pt x="65818" y="168141"/>
                    <a:pt x="114205" y="155949"/>
                    <a:pt x="133731" y="120992"/>
                  </a:cubicBezTo>
                  <a:cubicBezTo>
                    <a:pt x="156877" y="79749"/>
                    <a:pt x="146590" y="37648"/>
                    <a:pt x="146590" y="37648"/>
                  </a:cubicBezTo>
                  <a:cubicBezTo>
                    <a:pt x="146590" y="37648"/>
                    <a:pt x="185166" y="74129"/>
                    <a:pt x="152114" y="131946"/>
                  </a:cubicBezTo>
                  <a:close/>
                </a:path>
              </a:pathLst>
            </a:custGeom>
            <a:solidFill>
              <a:schemeClr val="bg1">
                <a:lumMod val="95000"/>
              </a:schemeClr>
            </a:solidFill>
            <a:ln w="9525" cap="flat">
              <a:noFill/>
              <a:prstDash val="solid"/>
              <a:miter/>
            </a:ln>
          </p:spPr>
          <p:txBody>
            <a:bodyPr rtlCol="0" anchor="ctr"/>
            <a:lstStyle/>
            <a:p>
              <a:endParaRPr lang="nl-BE"/>
            </a:p>
          </p:txBody>
        </p:sp>
        <p:sp>
          <p:nvSpPr>
            <p:cNvPr id="24" name="Freeform: Shape 23">
              <a:extLst>
                <a:ext uri="{FF2B5EF4-FFF2-40B4-BE49-F238E27FC236}">
                  <a16:creationId xmlns:a16="http://schemas.microsoft.com/office/drawing/2014/main" id="{32174B8E-E2F1-44FC-8262-6BD8AD085CBB}"/>
                </a:ext>
              </a:extLst>
            </p:cNvPr>
            <p:cNvSpPr/>
            <p:nvPr/>
          </p:nvSpPr>
          <p:spPr>
            <a:xfrm>
              <a:off x="4781592" y="2481923"/>
              <a:ext cx="180360" cy="190568"/>
            </a:xfrm>
            <a:custGeom>
              <a:avLst/>
              <a:gdLst>
                <a:gd name="connsiteX0" fmla="*/ 110352 w 180360"/>
                <a:gd name="connsiteY0" fmla="*/ 106125 h 190568"/>
                <a:gd name="connsiteX1" fmla="*/ 106542 w 180360"/>
                <a:gd name="connsiteY1" fmla="*/ 683 h 190568"/>
                <a:gd name="connsiteX2" fmla="*/ 35200 w 180360"/>
                <a:gd name="connsiteY2" fmla="*/ 21257 h 190568"/>
                <a:gd name="connsiteX3" fmla="*/ 21388 w 180360"/>
                <a:gd name="connsiteY3" fmla="*/ 155369 h 190568"/>
                <a:gd name="connsiteX4" fmla="*/ 155500 w 180360"/>
                <a:gd name="connsiteY4" fmla="*/ 169181 h 190568"/>
                <a:gd name="connsiteX5" fmla="*/ 180361 w 180360"/>
                <a:gd name="connsiteY5" fmla="*/ 138320 h 190568"/>
                <a:gd name="connsiteX6" fmla="*/ 110352 w 180360"/>
                <a:gd name="connsiteY6" fmla="*/ 106125 h 190568"/>
                <a:gd name="connsiteX7" fmla="*/ 32914 w 180360"/>
                <a:gd name="connsiteY7" fmla="*/ 133748 h 190568"/>
                <a:gd name="connsiteX8" fmla="*/ 42058 w 180360"/>
                <a:gd name="connsiteY8" fmla="*/ 40688 h 190568"/>
                <a:gd name="connsiteX9" fmla="*/ 51297 w 180360"/>
                <a:gd name="connsiteY9" fmla="*/ 122794 h 190568"/>
                <a:gd name="connsiteX10" fmla="*/ 118543 w 180360"/>
                <a:gd name="connsiteY10" fmla="*/ 173657 h 190568"/>
                <a:gd name="connsiteX11" fmla="*/ 32914 w 180360"/>
                <a:gd name="connsiteY11" fmla="*/ 133748 h 19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60" h="190568">
                  <a:moveTo>
                    <a:pt x="110352" y="106125"/>
                  </a:moveTo>
                  <a:cubicBezTo>
                    <a:pt x="85111" y="75074"/>
                    <a:pt x="84730" y="31925"/>
                    <a:pt x="106542" y="683"/>
                  </a:cubicBezTo>
                  <a:cubicBezTo>
                    <a:pt x="81777" y="-2269"/>
                    <a:pt x="55964" y="4303"/>
                    <a:pt x="35200" y="21257"/>
                  </a:cubicBezTo>
                  <a:cubicBezTo>
                    <a:pt x="-5663" y="54500"/>
                    <a:pt x="-11854" y="114507"/>
                    <a:pt x="21388" y="155369"/>
                  </a:cubicBezTo>
                  <a:cubicBezTo>
                    <a:pt x="54631" y="196232"/>
                    <a:pt x="114638" y="202423"/>
                    <a:pt x="155500" y="169181"/>
                  </a:cubicBezTo>
                  <a:cubicBezTo>
                    <a:pt x="166168" y="160513"/>
                    <a:pt x="174455" y="149940"/>
                    <a:pt x="180361" y="138320"/>
                  </a:cubicBezTo>
                  <a:cubicBezTo>
                    <a:pt x="154167" y="138891"/>
                    <a:pt x="128164" y="127937"/>
                    <a:pt x="110352" y="106125"/>
                  </a:cubicBezTo>
                  <a:close/>
                  <a:moveTo>
                    <a:pt x="32914" y="133748"/>
                  </a:moveTo>
                  <a:cubicBezTo>
                    <a:pt x="3005" y="85646"/>
                    <a:pt x="42058" y="40688"/>
                    <a:pt x="42058" y="40688"/>
                  </a:cubicBezTo>
                  <a:cubicBezTo>
                    <a:pt x="42058" y="40688"/>
                    <a:pt x="29866" y="89075"/>
                    <a:pt x="51297" y="122794"/>
                  </a:cubicBezTo>
                  <a:cubicBezTo>
                    <a:pt x="76633" y="162704"/>
                    <a:pt x="118543" y="173657"/>
                    <a:pt x="118543" y="173657"/>
                  </a:cubicBezTo>
                  <a:cubicBezTo>
                    <a:pt x="118543" y="173657"/>
                    <a:pt x="68156" y="190231"/>
                    <a:pt x="32914" y="133748"/>
                  </a:cubicBezTo>
                  <a:close/>
                </a:path>
              </a:pathLst>
            </a:custGeom>
            <a:solidFill>
              <a:schemeClr val="bg1">
                <a:lumMod val="75000"/>
              </a:schemeClr>
            </a:solidFill>
            <a:ln w="9525" cap="flat">
              <a:noFill/>
              <a:prstDash val="solid"/>
              <a:miter/>
            </a:ln>
          </p:spPr>
          <p:txBody>
            <a:bodyPr rtlCol="0" anchor="ctr"/>
            <a:lstStyle/>
            <a:p>
              <a:endParaRPr lang="nl-BE"/>
            </a:p>
          </p:txBody>
        </p:sp>
        <p:sp>
          <p:nvSpPr>
            <p:cNvPr id="25" name="Freeform: Shape 24">
              <a:extLst>
                <a:ext uri="{FF2B5EF4-FFF2-40B4-BE49-F238E27FC236}">
                  <a16:creationId xmlns:a16="http://schemas.microsoft.com/office/drawing/2014/main" id="{BB72D274-5B53-48A2-8461-B019BA01EFD2}"/>
                </a:ext>
              </a:extLst>
            </p:cNvPr>
            <p:cNvSpPr/>
            <p:nvPr/>
          </p:nvSpPr>
          <p:spPr>
            <a:xfrm>
              <a:off x="4803641" y="2447411"/>
              <a:ext cx="103257" cy="141493"/>
            </a:xfrm>
            <a:custGeom>
              <a:avLst/>
              <a:gdLst>
                <a:gd name="connsiteX0" fmla="*/ 103257 w 103257"/>
                <a:gd name="connsiteY0" fmla="*/ 42148 h 141493"/>
                <a:gd name="connsiteX1" fmla="*/ 100209 w 103257"/>
                <a:gd name="connsiteY1" fmla="*/ 41958 h 141493"/>
                <a:gd name="connsiteX2" fmla="*/ 21247 w 103257"/>
                <a:gd name="connsiteY2" fmla="*/ 69771 h 141493"/>
                <a:gd name="connsiteX3" fmla="*/ 101162 w 103257"/>
                <a:gd name="connsiteY3" fmla="*/ 20622 h 141493"/>
                <a:gd name="connsiteX4" fmla="*/ 103257 w 103257"/>
                <a:gd name="connsiteY4" fmla="*/ 20812 h 141493"/>
                <a:gd name="connsiteX5" fmla="*/ 103257 w 103257"/>
                <a:gd name="connsiteY5" fmla="*/ 429 h 141493"/>
                <a:gd name="connsiteX6" fmla="*/ 85255 w 103257"/>
                <a:gd name="connsiteY6" fmla="*/ 429 h 141493"/>
                <a:gd name="connsiteX7" fmla="*/ 483 w 103257"/>
                <a:gd name="connsiteY7" fmla="*/ 104061 h 141493"/>
                <a:gd name="connsiteX8" fmla="*/ 12484 w 103257"/>
                <a:gd name="connsiteY8" fmla="*/ 141494 h 141493"/>
                <a:gd name="connsiteX9" fmla="*/ 77445 w 103257"/>
                <a:gd name="connsiteY9" fmla="*/ 101203 h 141493"/>
                <a:gd name="connsiteX10" fmla="*/ 103257 w 103257"/>
                <a:gd name="connsiteY10" fmla="*/ 102537 h 141493"/>
                <a:gd name="connsiteX11" fmla="*/ 103257 w 103257"/>
                <a:gd name="connsiteY11" fmla="*/ 42148 h 14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7" h="141493">
                  <a:moveTo>
                    <a:pt x="103257" y="42148"/>
                  </a:moveTo>
                  <a:cubicBezTo>
                    <a:pt x="102210" y="42053"/>
                    <a:pt x="101162" y="41958"/>
                    <a:pt x="100209" y="41958"/>
                  </a:cubicBezTo>
                  <a:cubicBezTo>
                    <a:pt x="53251" y="41100"/>
                    <a:pt x="21247" y="69771"/>
                    <a:pt x="21247" y="69771"/>
                  </a:cubicBezTo>
                  <a:cubicBezTo>
                    <a:pt x="21247" y="69771"/>
                    <a:pt x="35058" y="18907"/>
                    <a:pt x="101162" y="20622"/>
                  </a:cubicBezTo>
                  <a:cubicBezTo>
                    <a:pt x="101924" y="20622"/>
                    <a:pt x="102591" y="20812"/>
                    <a:pt x="103257" y="20812"/>
                  </a:cubicBezTo>
                  <a:lnTo>
                    <a:pt x="103257" y="429"/>
                  </a:lnTo>
                  <a:cubicBezTo>
                    <a:pt x="97352" y="-143"/>
                    <a:pt x="91351" y="-143"/>
                    <a:pt x="85255" y="429"/>
                  </a:cubicBezTo>
                  <a:cubicBezTo>
                    <a:pt x="33249" y="5667"/>
                    <a:pt x="-4756" y="52054"/>
                    <a:pt x="483" y="104061"/>
                  </a:cubicBezTo>
                  <a:cubicBezTo>
                    <a:pt x="1816" y="117681"/>
                    <a:pt x="6102" y="130350"/>
                    <a:pt x="12484" y="141494"/>
                  </a:cubicBezTo>
                  <a:cubicBezTo>
                    <a:pt x="26295" y="119586"/>
                    <a:pt x="49727" y="103965"/>
                    <a:pt x="77445" y="101203"/>
                  </a:cubicBezTo>
                  <a:cubicBezTo>
                    <a:pt x="86303" y="100346"/>
                    <a:pt x="94971" y="100822"/>
                    <a:pt x="103257" y="102537"/>
                  </a:cubicBezTo>
                  <a:lnTo>
                    <a:pt x="103257" y="42148"/>
                  </a:lnTo>
                  <a:close/>
                </a:path>
              </a:pathLst>
            </a:custGeom>
            <a:solidFill>
              <a:schemeClr val="bg1">
                <a:lumMod val="85000"/>
              </a:schemeClr>
            </a:solidFill>
            <a:ln w="9525" cap="flat">
              <a:noFill/>
              <a:prstDash val="solid"/>
              <a:miter/>
            </a:ln>
          </p:spPr>
          <p:txBody>
            <a:bodyPr rtlCol="0" anchor="ctr"/>
            <a:lstStyle/>
            <a:p>
              <a:endParaRPr lang="nl-BE"/>
            </a:p>
          </p:txBody>
        </p:sp>
      </p:grpSp>
      <p:sp>
        <p:nvSpPr>
          <p:cNvPr id="29" name="Rectangle 28">
            <a:extLst>
              <a:ext uri="{FF2B5EF4-FFF2-40B4-BE49-F238E27FC236}">
                <a16:creationId xmlns:a16="http://schemas.microsoft.com/office/drawing/2014/main" id="{2EDAFC4C-59DA-489F-9E77-C14E84DBFBFE}"/>
              </a:ext>
            </a:extLst>
          </p:cNvPr>
          <p:cNvSpPr/>
          <p:nvPr userDrawn="1"/>
        </p:nvSpPr>
        <p:spPr>
          <a:xfrm>
            <a:off x="6357257" y="0"/>
            <a:ext cx="5834743" cy="6857987"/>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laceholder 1">
            <a:extLst>
              <a:ext uri="{FF2B5EF4-FFF2-40B4-BE49-F238E27FC236}">
                <a16:creationId xmlns:a16="http://schemas.microsoft.com/office/drawing/2014/main" id="{744FC826-357A-4799-910E-39C506968B70}"/>
              </a:ext>
            </a:extLst>
          </p:cNvPr>
          <p:cNvSpPr>
            <a:spLocks noGrp="1"/>
          </p:cNvSpPr>
          <p:nvPr>
            <p:ph type="title"/>
          </p:nvPr>
        </p:nvSpPr>
        <p:spPr>
          <a:xfrm>
            <a:off x="596640" y="154644"/>
            <a:ext cx="11061960" cy="1055685"/>
          </a:xfrm>
          <a:prstGeom prst="rect">
            <a:avLst/>
          </a:prstGeom>
        </p:spPr>
        <p:txBody>
          <a:bodyPr vert="horz" lIns="91440" tIns="45720" rIns="91440" bIns="45720" rtlCol="0" anchor="b">
            <a:normAutofit/>
          </a:bodyPr>
          <a:lstStyle/>
          <a:p>
            <a:r>
              <a:rPr lang="en-US"/>
              <a:t>Click to edit Master title style</a:t>
            </a:r>
            <a:endParaRPr lang="nl-BE" dirty="0"/>
          </a:p>
        </p:txBody>
      </p:sp>
      <p:sp>
        <p:nvSpPr>
          <p:cNvPr id="3" name="Text Placeholder 2">
            <a:extLst>
              <a:ext uri="{FF2B5EF4-FFF2-40B4-BE49-F238E27FC236}">
                <a16:creationId xmlns:a16="http://schemas.microsoft.com/office/drawing/2014/main" id="{E89A1E1F-3037-4607-A2CE-528CBE1F376A}"/>
              </a:ext>
            </a:extLst>
          </p:cNvPr>
          <p:cNvSpPr>
            <a:spLocks noGrp="1"/>
          </p:cNvSpPr>
          <p:nvPr>
            <p:ph type="body" idx="1"/>
          </p:nvPr>
        </p:nvSpPr>
        <p:spPr>
          <a:xfrm>
            <a:off x="596640" y="1780066"/>
            <a:ext cx="11061960" cy="38436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pic>
        <p:nvPicPr>
          <p:cNvPr id="9" name="Graphic 8">
            <a:extLst>
              <a:ext uri="{FF2B5EF4-FFF2-40B4-BE49-F238E27FC236}">
                <a16:creationId xmlns:a16="http://schemas.microsoft.com/office/drawing/2014/main" id="{F048427B-0D99-4EEA-A5A3-738D2B299A1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68350" y="6278406"/>
            <a:ext cx="2824734" cy="245629"/>
          </a:xfrm>
          <a:prstGeom prst="rect">
            <a:avLst/>
          </a:prstGeom>
        </p:spPr>
      </p:pic>
      <p:sp>
        <p:nvSpPr>
          <p:cNvPr id="10" name="Slide Number Placeholder 5">
            <a:extLst>
              <a:ext uri="{FF2B5EF4-FFF2-40B4-BE49-F238E27FC236}">
                <a16:creationId xmlns:a16="http://schemas.microsoft.com/office/drawing/2014/main" id="{18B74206-F737-459A-8D59-38AEA5909396}"/>
              </a:ext>
            </a:extLst>
          </p:cNvPr>
          <p:cNvSpPr>
            <a:spLocks noGrp="1"/>
          </p:cNvSpPr>
          <p:nvPr>
            <p:ph type="sldNum" sz="quarter" idx="4"/>
          </p:nvPr>
        </p:nvSpPr>
        <p:spPr>
          <a:xfrm>
            <a:off x="8915400" y="62649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1BDB65-48D9-4077-82D0-59C09678B829}" type="slidenum">
              <a:rPr lang="nl-BE" smtClean="0"/>
              <a:t>‹#›</a:t>
            </a:fld>
            <a:endParaRPr lang="nl-BE" dirty="0"/>
          </a:p>
        </p:txBody>
      </p:sp>
      <p:cxnSp>
        <p:nvCxnSpPr>
          <p:cNvPr id="12" name="Straight Connector 11">
            <a:extLst>
              <a:ext uri="{FF2B5EF4-FFF2-40B4-BE49-F238E27FC236}">
                <a16:creationId xmlns:a16="http://schemas.microsoft.com/office/drawing/2014/main" id="{E23ED4C6-286C-4B7D-931D-26516DED78C5}"/>
              </a:ext>
            </a:extLst>
          </p:cNvPr>
          <p:cNvCxnSpPr>
            <a:cxnSpLocks/>
          </p:cNvCxnSpPr>
          <p:nvPr userDrawn="1"/>
        </p:nvCxnSpPr>
        <p:spPr>
          <a:xfrm>
            <a:off x="692150" y="6088380"/>
            <a:ext cx="10980000" cy="0"/>
          </a:xfrm>
          <a:prstGeom prst="line">
            <a:avLst/>
          </a:prstGeom>
          <a:ln w="25400">
            <a:solidFill>
              <a:srgbClr val="57A34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FAEF3F4-208B-48E7-B21A-48BC4994F930}"/>
              </a:ext>
            </a:extLst>
          </p:cNvPr>
          <p:cNvCxnSpPr>
            <a:cxnSpLocks/>
          </p:cNvCxnSpPr>
          <p:nvPr userDrawn="1"/>
        </p:nvCxnSpPr>
        <p:spPr>
          <a:xfrm>
            <a:off x="692150" y="1340821"/>
            <a:ext cx="10980000" cy="0"/>
          </a:xfrm>
          <a:prstGeom prst="line">
            <a:avLst/>
          </a:prstGeom>
          <a:ln w="25400">
            <a:solidFill>
              <a:srgbClr val="F289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2402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mc:AlternateContent xmlns:mc="http://schemas.openxmlformats.org/markup-compatibility/2006" xmlns:p14="http://schemas.microsoft.com/office/powerpoint/2010/main">
    <mc:Choice Requires="p14">
      <p:transition spd="slow" p14:dur="1250" advClick="0" advTm="20000">
        <p:fade/>
      </p:transition>
    </mc:Choice>
    <mc:Fallback xmlns="">
      <p:transition spd="slow" advClick="0" advTm="20000">
        <p:fade/>
      </p:transition>
    </mc:Fallback>
  </mc:AlternateContent>
  <p:hf hdr="0" ftr="0" dt="0"/>
  <p:txStyles>
    <p:titleStyle>
      <a:lvl1pPr algn="l" defTabSz="914400" rtl="0" eaLnBrk="1" latinLnBrk="0" hangingPunct="1">
        <a:lnSpc>
          <a:spcPct val="100000"/>
        </a:lnSpc>
        <a:spcBef>
          <a:spcPct val="0"/>
        </a:spcBef>
        <a:buNone/>
        <a:defRPr sz="3600" kern="1200">
          <a:solidFill>
            <a:srgbClr val="1C3E70"/>
          </a:solidFill>
          <a:latin typeface="Georgia" panose="02040502050405020303" pitchFamily="18"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lumMod val="50000"/>
              <a:lumOff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lumMod val="50000"/>
              <a:lumOff val="50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lumMod val="50000"/>
              <a:lumOff val="50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lumMod val="50000"/>
              <a:lumOff val="50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tif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jpeg"/><Relationship Id="rId5" Type="http://schemas.openxmlformats.org/officeDocument/2006/relationships/hyperlink" Target="https://profiles.ihe.net/ITI/sIPS" TargetMode="External"/><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11" Type="http://schemas.openxmlformats.org/officeDocument/2006/relationships/hyperlink" Target="https://international-patient-summary.net/" TargetMode="External"/><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notesSlide" Target="../notesSlides/notesSlide2.xml"/><Relationship Id="rId9" Type="http://schemas.openxmlformats.org/officeDocument/2006/relationships/image" Target="../media/image15.tif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jpg"/><Relationship Id="rId5" Type="http://schemas.openxmlformats.org/officeDocument/2006/relationships/hyperlink" Target="https://profiles.ihe.net/ITI/HIE-Whitepaper/index.html"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hyperlink" Target="https://profiles.ihe.net/ITI/HIE-Whitepaper/index.html"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international-patient-summary.net/" TargetMode="External"/><Relationship Id="rId5" Type="http://schemas.openxmlformats.org/officeDocument/2006/relationships/hyperlink" Target="https://profiles.ihe.net/ITI/sIPS" TargetMode="External"/><Relationship Id="rId4" Type="http://schemas.openxmlformats.org/officeDocument/2006/relationships/hyperlink" Target="mailto:JohnMoehrke@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a:xfrm>
            <a:off x="584791" y="2130426"/>
            <a:ext cx="10972800" cy="1470025"/>
          </a:xfrm>
        </p:spPr>
        <p:txBody>
          <a:bodyPr>
            <a:normAutofit/>
          </a:bodyPr>
          <a:lstStyle/>
          <a:p>
            <a:r>
              <a:rPr lang="en-US" dirty="0">
                <a:solidFill>
                  <a:srgbClr val="000000"/>
                </a:solidFill>
                <a:latin typeface="Arial" charset="0"/>
                <a:cs typeface="Arial" charset="0"/>
              </a:rPr>
              <a:t>Sharing of IPS (sIPS)</a:t>
            </a:r>
            <a:br>
              <a:rPr lang="en-US" dirty="0">
                <a:solidFill>
                  <a:srgbClr val="000000"/>
                </a:solidFill>
                <a:latin typeface="Arial" charset="0"/>
                <a:cs typeface="Arial" charset="0"/>
              </a:rPr>
            </a:br>
            <a:r>
              <a:rPr lang="en-US" sz="2400" dirty="0">
                <a:solidFill>
                  <a:srgbClr val="000000"/>
                </a:solidFill>
                <a:latin typeface="Arial" charset="0"/>
                <a:cs typeface="Arial" charset="0"/>
                <a:hlinkClick r:id="rId5"/>
              </a:rPr>
              <a:t>https://profiles.ihe.net/ITI/sIPS</a:t>
            </a:r>
            <a:r>
              <a:rPr lang="en-US" sz="2400" dirty="0">
                <a:solidFill>
                  <a:srgbClr val="000000"/>
                </a:solidFill>
                <a:latin typeface="Arial" charset="0"/>
                <a:cs typeface="Arial" charset="0"/>
              </a:rPr>
              <a:t> </a:t>
            </a:r>
            <a:endParaRPr lang="en-US"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fontScale="92500" lnSpcReduction="2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Technical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marL="0" marR="0" lvl="0" indent="0" algn="ctr" defTabSz="899320" rtl="0" eaLnBrk="1" fontAlgn="base" latinLnBrk="0" hangingPunct="1">
              <a:lnSpc>
                <a:spcPct val="100000"/>
              </a:lnSpc>
              <a:spcBef>
                <a:spcPct val="0"/>
              </a:spcBef>
              <a:spcAft>
                <a:spcPct val="0"/>
              </a:spcAft>
              <a:buClrTx/>
              <a:buSzTx/>
              <a:buFontTx/>
              <a:buNone/>
              <a:tabLst/>
              <a:defRPr/>
            </a:pPr>
            <a:br>
              <a:rPr kumimoji="0" lang="en-US" sz="4324" b="0" i="0" u="none" strike="noStrike" kern="1200" cap="none" spc="0" normalizeH="0" baseline="0" noProof="0" dirty="0">
                <a:ln>
                  <a:noFill/>
                </a:ln>
                <a:solidFill>
                  <a:srgbClr val="000000"/>
                </a:solidFill>
                <a:effectLst/>
                <a:uLnTx/>
                <a:uFillTx/>
                <a:latin typeface="Arial" charset="0"/>
                <a:ea typeface="+mn-ea"/>
                <a:cs typeface="Arial" charset="0"/>
              </a:rPr>
            </a:br>
            <a:br>
              <a:rPr kumimoji="0" lang="en-US" sz="3265" b="0" i="0" u="none" strike="noStrike" kern="1200" cap="none" spc="0" normalizeH="0" baseline="0" noProof="0" dirty="0">
                <a:ln>
                  <a:noFill/>
                </a:ln>
                <a:solidFill>
                  <a:srgbClr val="000000"/>
                </a:solidFill>
                <a:effectLst/>
                <a:uLnTx/>
                <a:uFillTx/>
                <a:latin typeface="Arial" charset="0"/>
                <a:ea typeface="+mn-ea"/>
                <a:cs typeface="Arial" charset="0"/>
              </a:rPr>
            </a:br>
            <a:endParaRPr kumimoji="0" lang="en-US" sz="3265" b="0" i="0" u="none" strike="noStrike" kern="1200" cap="none" spc="0" normalizeH="0" baseline="0" noProof="0" dirty="0">
              <a:ln>
                <a:noFill/>
              </a:ln>
              <a:solidFill>
                <a:srgbClr val="000000"/>
              </a:solidFill>
              <a:effectLst/>
              <a:uLnTx/>
              <a:uFillTx/>
              <a:latin typeface="Arial" charset="0"/>
              <a:ea typeface="+mn-ea"/>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007186" y="93068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867" rtl="0" eaLnBrk="1" fontAlgn="base" latinLnBrk="0" hangingPunct="1">
                <a:lnSpc>
                  <a:spcPct val="100000"/>
                </a:lnSpc>
                <a:spcBef>
                  <a:spcPct val="0"/>
                </a:spcBef>
                <a:spcAft>
                  <a:spcPct val="0"/>
                </a:spcAft>
                <a:buClrTx/>
                <a:buSzTx/>
                <a:buFontTx/>
                <a:buNone/>
                <a:tabLst/>
                <a:defRPr/>
              </a:pPr>
              <a:endParaRPr kumimoji="0" lang="en-US" sz="1191" b="0" i="0" u="none" strike="noStrike" kern="1200" cap="none" spc="0" normalizeH="0" baseline="0" noProof="0" dirty="0">
                <a:ln>
                  <a:noFill/>
                </a:ln>
                <a:solidFill>
                  <a:srgbClr val="FFFFFF"/>
                </a:solidFill>
                <a:effectLst/>
                <a:uLnTx/>
                <a:uFillTx/>
                <a:latin typeface="Arial"/>
                <a:ea typeface="+mn-ea"/>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C97D375C-8E99-914E-9F49-53063C3F3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90152" y="284656"/>
            <a:ext cx="1562078" cy="1707189"/>
          </a:xfrm>
          <a:prstGeom prst="rect">
            <a:avLst/>
          </a:prstGeom>
        </p:spPr>
      </p:pic>
      <p:pic>
        <p:nvPicPr>
          <p:cNvPr id="1026" name="Picture 2" descr="logo fhir">
            <a:extLst>
              <a:ext uri="{FF2B5EF4-FFF2-40B4-BE49-F238E27FC236}">
                <a16:creationId xmlns:a16="http://schemas.microsoft.com/office/drawing/2014/main" id="{FD3957AF-3D14-50B5-C55D-D08DD8A36B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6843" y="929366"/>
            <a:ext cx="3777623" cy="909982"/>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8F62DD83-D98B-6DF7-94DB-17634DB131C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mc:Choice xmlns:p14="http://schemas.microsoft.com/office/powerpoint/2010/main" Requires="p14">
      <p:transition spd="slow" p14:dur="2000" advTm="20820"/>
    </mc:Choice>
    <mc:Fallback>
      <p:transition spd="slow" advTm="20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6C23-A4B3-4D26-B0B9-2F0C5507BB01}"/>
              </a:ext>
            </a:extLst>
          </p:cNvPr>
          <p:cNvSpPr>
            <a:spLocks noGrp="1"/>
          </p:cNvSpPr>
          <p:nvPr>
            <p:ph type="title"/>
          </p:nvPr>
        </p:nvSpPr>
        <p:spPr/>
        <p:txBody>
          <a:bodyPr/>
          <a:lstStyle/>
          <a:p>
            <a:pPr algn="l"/>
            <a:r>
              <a:rPr lang="en-US" b="1" dirty="0"/>
              <a:t>What is the IPS?</a:t>
            </a:r>
          </a:p>
        </p:txBody>
      </p:sp>
      <p:sp>
        <p:nvSpPr>
          <p:cNvPr id="9" name="Content Placeholder 2">
            <a:extLst>
              <a:ext uri="{FF2B5EF4-FFF2-40B4-BE49-F238E27FC236}">
                <a16:creationId xmlns:a16="http://schemas.microsoft.com/office/drawing/2014/main" id="{3E27D543-711D-48DF-8BE7-23FA48519ECC}"/>
              </a:ext>
            </a:extLst>
          </p:cNvPr>
          <p:cNvSpPr>
            <a:spLocks noGrp="1"/>
          </p:cNvSpPr>
          <p:nvPr>
            <p:ph idx="1"/>
          </p:nvPr>
        </p:nvSpPr>
        <p:spPr>
          <a:xfrm>
            <a:off x="1560164" y="1600201"/>
            <a:ext cx="7314378" cy="4525963"/>
          </a:xfrm>
        </p:spPr>
        <p:txBody>
          <a:bodyPr>
            <a:normAutofit/>
          </a:bodyPr>
          <a:lstStyle/>
          <a:p>
            <a:pPr marL="457200" indent="-457200">
              <a:buClr>
                <a:schemeClr val="accent1"/>
              </a:buClr>
            </a:pPr>
            <a:r>
              <a:rPr lang="en-US" sz="2800" dirty="0"/>
              <a:t>Cross-SDO collaborative</a:t>
            </a:r>
          </a:p>
          <a:p>
            <a:pPr marL="457200" indent="-457200">
              <a:buClr>
                <a:schemeClr val="accent1"/>
              </a:buClr>
            </a:pPr>
            <a:r>
              <a:rPr lang="en-US" sz="2800" dirty="0"/>
              <a:t>A standardized set of basic clinical data</a:t>
            </a:r>
          </a:p>
          <a:p>
            <a:pPr marL="457200" indent="-457200">
              <a:buClr>
                <a:schemeClr val="accent1"/>
              </a:buClr>
            </a:pPr>
            <a:r>
              <a:rPr lang="en-US" sz="2800" dirty="0"/>
              <a:t>Includes most important health and care related facts</a:t>
            </a:r>
          </a:p>
          <a:p>
            <a:pPr marL="457200" indent="-457200">
              <a:buClr>
                <a:schemeClr val="accent1"/>
              </a:buClr>
            </a:pPr>
            <a:r>
              <a:rPr lang="en-US" sz="2800" dirty="0"/>
              <a:t>A summarized version of a patient’s clinical data provides health professionals the essential information needed for care</a:t>
            </a:r>
          </a:p>
        </p:txBody>
      </p:sp>
      <p:pic>
        <p:nvPicPr>
          <p:cNvPr id="6" name="Google Shape;323;g10eba8607e9_0_10">
            <a:extLst>
              <a:ext uri="{FF2B5EF4-FFF2-40B4-BE49-F238E27FC236}">
                <a16:creationId xmlns:a16="http://schemas.microsoft.com/office/drawing/2014/main" id="{9CC97F2D-3CFF-4576-8492-9000BDC6DCCB}"/>
              </a:ext>
            </a:extLst>
          </p:cNvPr>
          <p:cNvPicPr preferRelativeResize="0"/>
          <p:nvPr/>
        </p:nvPicPr>
        <p:blipFill rotWithShape="1">
          <a:blip r:embed="rId5">
            <a:alphaModFix/>
          </a:blip>
          <a:srcRect l="74585" b="16345"/>
          <a:stretch/>
        </p:blipFill>
        <p:spPr>
          <a:xfrm>
            <a:off x="8853055" y="1593273"/>
            <a:ext cx="2970894" cy="3495952"/>
          </a:xfrm>
          <a:prstGeom prst="rect">
            <a:avLst/>
          </a:prstGeom>
          <a:noFill/>
          <a:ln>
            <a:noFill/>
          </a:ln>
        </p:spPr>
      </p:pic>
      <p:sp>
        <p:nvSpPr>
          <p:cNvPr id="7" name="Google Shape;324;g10eba8607e9_0_10">
            <a:extLst>
              <a:ext uri="{FF2B5EF4-FFF2-40B4-BE49-F238E27FC236}">
                <a16:creationId xmlns:a16="http://schemas.microsoft.com/office/drawing/2014/main" id="{A384F401-6502-4C10-908C-C0747EBB9886}"/>
              </a:ext>
            </a:extLst>
          </p:cNvPr>
          <p:cNvSpPr txBox="1">
            <a:spLocks/>
          </p:cNvSpPr>
          <p:nvPr/>
        </p:nvSpPr>
        <p:spPr>
          <a:xfrm>
            <a:off x="1548542" y="5188774"/>
            <a:ext cx="8288186" cy="1478650"/>
          </a:xfrm>
          <a:prstGeom prst="rect">
            <a:avLst/>
          </a:prstGeom>
          <a:noFill/>
          <a:ln>
            <a:noFill/>
          </a:ln>
        </p:spPr>
        <p:txBody>
          <a:bodyPr spcFirstLastPara="1" vert="horz" wrap="square" lIns="91425" tIns="45700" rIns="91425" bIns="45700" rtlCol="0" anchor="t" anchorCtr="0">
            <a:normAutofit fontScale="62500" lnSpcReduction="20000"/>
          </a:bodyPr>
          <a:lstStyle>
            <a:lvl1pPr marL="406400" indent="-406400" algn="l" defTabSz="914400" rtl="0" eaLnBrk="1" latinLnBrk="0" hangingPunct="1">
              <a:lnSpc>
                <a:spcPct val="100000"/>
              </a:lnSpc>
              <a:spcBef>
                <a:spcPts val="1000"/>
              </a:spcBef>
              <a:buClr>
                <a:srgbClr val="ED58F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63600" indent="-406400" algn="l" defTabSz="914400" rtl="0" eaLnBrk="1" latinLnBrk="0" hangingPunct="1">
              <a:lnSpc>
                <a:spcPct val="100000"/>
              </a:lnSpc>
              <a:spcBef>
                <a:spcPts val="500"/>
              </a:spcBef>
              <a:buClr>
                <a:srgbClr val="ED58F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5275" indent="-168275" algn="ctr">
              <a:spcBef>
                <a:spcPts val="0"/>
              </a:spcBef>
              <a:buClr>
                <a:srgbClr val="333333"/>
              </a:buClr>
              <a:buSzPts val="1600"/>
              <a:buFont typeface="Arial" panose="020B0604020202020204" pitchFamily="34" charset="0"/>
              <a:buNone/>
            </a:pPr>
            <a:endParaRPr lang="en-US" dirty="0">
              <a:solidFill>
                <a:schemeClr val="accent1"/>
              </a:solidFill>
              <a:latin typeface="+mn-lt"/>
            </a:endParaRPr>
          </a:p>
          <a:p>
            <a:pPr marL="295275" indent="-168275" algn="ctr">
              <a:lnSpc>
                <a:spcPct val="120000"/>
              </a:lnSpc>
              <a:spcBef>
                <a:spcPts val="0"/>
              </a:spcBef>
              <a:buClr>
                <a:srgbClr val="FF0000"/>
              </a:buClr>
              <a:buSzPts val="2000"/>
              <a:buFont typeface="Arial" panose="020B0604020202020204" pitchFamily="34" charset="0"/>
              <a:buNone/>
            </a:pPr>
            <a:r>
              <a:rPr lang="en-US" b="1" dirty="0">
                <a:solidFill>
                  <a:schemeClr val="accent1"/>
                </a:solidFill>
                <a:latin typeface="+mn-lt"/>
              </a:rPr>
              <a:t>The International Patient Summary is a minimal and non-exhaustive set of basic clinical data of a patient, specialty-agnostic, condition-independent, but readily usable by all clinicians for the unscheduled (cross-border) patient care.</a:t>
            </a:r>
          </a:p>
        </p:txBody>
      </p:sp>
      <p:pic>
        <p:nvPicPr>
          <p:cNvPr id="3" name="Picture 2">
            <a:extLst>
              <a:ext uri="{FF2B5EF4-FFF2-40B4-BE49-F238E27FC236}">
                <a16:creationId xmlns:a16="http://schemas.microsoft.com/office/drawing/2014/main" id="{326DE8A7-B4AE-1E7A-C1F5-6FF8F7C9BA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7755" y="5405001"/>
            <a:ext cx="695085" cy="771536"/>
          </a:xfrm>
          <a:prstGeom prst="rect">
            <a:avLst/>
          </a:prstGeom>
          <a:noFill/>
          <a:ln>
            <a:noFill/>
          </a:ln>
          <a:effectLst>
            <a:outerShdw blurRad="50800" dist="38100" dir="5400000" algn="t"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E044B16C-465C-DE0B-055D-F2DC80A3F4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50" r="8694"/>
          <a:stretch/>
        </p:blipFill>
        <p:spPr bwMode="auto">
          <a:xfrm>
            <a:off x="599736" y="2164029"/>
            <a:ext cx="754521" cy="1366069"/>
          </a:xfrm>
          <a:prstGeom prst="rect">
            <a:avLst/>
          </a:prstGeom>
          <a:noFill/>
          <a:ln>
            <a:noFill/>
          </a:ln>
          <a:effectLst>
            <a:outerShdw dist="35921" dir="2700000" algn="ctr" rotWithShape="0">
              <a:schemeClr val="bg2"/>
            </a:outerShdw>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Risultati immagini per ISO">
            <a:extLst>
              <a:ext uri="{FF2B5EF4-FFF2-40B4-BE49-F238E27FC236}">
                <a16:creationId xmlns:a16="http://schemas.microsoft.com/office/drawing/2014/main" id="{5CDFDB09-0227-AE09-92FC-9871D55A896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1222" y="1327846"/>
            <a:ext cx="711548" cy="7256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72386A8-5100-A886-4D79-2FC17581A821}"/>
              </a:ext>
            </a:extLst>
          </p:cNvPr>
          <p:cNvPicPr>
            <a:picLocks noChangeAspect="1"/>
          </p:cNvPicPr>
          <p:nvPr/>
        </p:nvPicPr>
        <p:blipFill>
          <a:blip r:embed="rId9"/>
          <a:stretch>
            <a:fillRect/>
          </a:stretch>
        </p:blipFill>
        <p:spPr>
          <a:xfrm>
            <a:off x="476395" y="3827264"/>
            <a:ext cx="1072147" cy="589681"/>
          </a:xfrm>
          <a:prstGeom prst="rect">
            <a:avLst/>
          </a:prstGeom>
        </p:spPr>
      </p:pic>
      <p:pic>
        <p:nvPicPr>
          <p:cNvPr id="10" name="Picture 9">
            <a:extLst>
              <a:ext uri="{FF2B5EF4-FFF2-40B4-BE49-F238E27FC236}">
                <a16:creationId xmlns:a16="http://schemas.microsoft.com/office/drawing/2014/main" id="{670F44D2-C4CE-57C1-4586-69CB2A6F57B7}"/>
              </a:ext>
            </a:extLst>
          </p:cNvPr>
          <p:cNvPicPr>
            <a:picLocks noChangeAspect="1"/>
          </p:cNvPicPr>
          <p:nvPr/>
        </p:nvPicPr>
        <p:blipFill rotWithShape="1">
          <a:blip r:embed="rId10"/>
          <a:srcRect r="51547"/>
          <a:stretch/>
        </p:blipFill>
        <p:spPr>
          <a:xfrm>
            <a:off x="476395" y="4637946"/>
            <a:ext cx="951579" cy="679601"/>
          </a:xfrm>
          <a:prstGeom prst="rect">
            <a:avLst/>
          </a:prstGeom>
        </p:spPr>
      </p:pic>
      <p:sp>
        <p:nvSpPr>
          <p:cNvPr id="11" name="TextBox 2">
            <a:extLst>
              <a:ext uri="{FF2B5EF4-FFF2-40B4-BE49-F238E27FC236}">
                <a16:creationId xmlns:a16="http://schemas.microsoft.com/office/drawing/2014/main" id="{CE13BBAD-D686-F342-14FB-5F3A58B8A94F}"/>
              </a:ext>
            </a:extLst>
          </p:cNvPr>
          <p:cNvSpPr txBox="1"/>
          <p:nvPr/>
        </p:nvSpPr>
        <p:spPr>
          <a:xfrm>
            <a:off x="6229359" y="695956"/>
            <a:ext cx="430528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hlinkClick r:id="rId11"/>
              </a:rPr>
              <a:t>https://international-patient-summary.net/</a:t>
            </a:r>
            <a:r>
              <a:rPr lang="en-US" dirty="0"/>
              <a:t> </a:t>
            </a:r>
          </a:p>
        </p:txBody>
      </p:sp>
      <p:pic>
        <p:nvPicPr>
          <p:cNvPr id="29" name="Audio 28">
            <a:hlinkClick r:id="" action="ppaction://media"/>
            <a:extLst>
              <a:ext uri="{FF2B5EF4-FFF2-40B4-BE49-F238E27FC236}">
                <a16:creationId xmlns:a16="http://schemas.microsoft.com/office/drawing/2014/main" id="{52CDD99B-BE33-3BEC-8779-92A2EBB9F3B9}"/>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pic>
        <p:nvPicPr>
          <p:cNvPr id="30" name="Audio 29">
            <a:hlinkClick r:id="" action="ppaction://media"/>
            <a:extLst>
              <a:ext uri="{FF2B5EF4-FFF2-40B4-BE49-F238E27FC236}">
                <a16:creationId xmlns:a16="http://schemas.microsoft.com/office/drawing/2014/main" id="{1F36F34F-5A1F-AB4A-4D00-FB745BB08B7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6237269"/>
      </p:ext>
    </p:extLst>
  </p:cSld>
  <p:clrMapOvr>
    <a:masterClrMapping/>
  </p:clrMapOvr>
  <mc:AlternateContent xmlns:mc="http://schemas.openxmlformats.org/markup-compatibility/2006" xmlns:p14="http://schemas.microsoft.com/office/powerpoint/2010/main">
    <mc:Choice Requires="p14">
      <p:transition spd="slow" p14:dur="2000" advTm="80531"/>
    </mc:Choice>
    <mc:Fallback xmlns="">
      <p:transition spd="slow" advTm="80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9"/>
                </p:tgtEl>
              </p:cMediaNode>
            </p:audio>
            <p:audio isNarration="1">
              <p:cMediaNode vol="80000" showWhenStopped="0">
                <p:cTn id="11"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C11A-E655-4AA9-915B-FE4941A2065C}"/>
              </a:ext>
            </a:extLst>
          </p:cNvPr>
          <p:cNvSpPr>
            <a:spLocks noGrp="1"/>
          </p:cNvSpPr>
          <p:nvPr>
            <p:ph type="title"/>
          </p:nvPr>
        </p:nvSpPr>
        <p:spPr>
          <a:xfrm>
            <a:off x="609601" y="273050"/>
            <a:ext cx="5407490" cy="1162050"/>
          </a:xfrm>
        </p:spPr>
        <p:txBody>
          <a:bodyPr anchor="t">
            <a:normAutofit/>
          </a:bodyPr>
          <a:lstStyle/>
          <a:p>
            <a:r>
              <a:rPr lang="en-US" sz="2800" dirty="0"/>
              <a:t>IHE Document Sharing</a:t>
            </a:r>
            <a:br>
              <a:rPr lang="en-US" sz="2800" dirty="0"/>
            </a:br>
            <a:endParaRPr lang="en-US" sz="2800" dirty="0"/>
          </a:p>
        </p:txBody>
      </p:sp>
      <p:sp>
        <p:nvSpPr>
          <p:cNvPr id="16" name="Text Placeholder 15">
            <a:extLst>
              <a:ext uri="{FF2B5EF4-FFF2-40B4-BE49-F238E27FC236}">
                <a16:creationId xmlns:a16="http://schemas.microsoft.com/office/drawing/2014/main" id="{96C285B7-FE9F-621E-B84A-937886FF55B9}"/>
              </a:ext>
            </a:extLst>
          </p:cNvPr>
          <p:cNvSpPr>
            <a:spLocks noGrp="1"/>
          </p:cNvSpPr>
          <p:nvPr>
            <p:ph type="body" sz="half" idx="2"/>
          </p:nvPr>
        </p:nvSpPr>
        <p:spPr>
          <a:xfrm>
            <a:off x="609601" y="1094509"/>
            <a:ext cx="4011084" cy="5031655"/>
          </a:xfrm>
        </p:spPr>
        <p:txBody>
          <a:bodyPr>
            <a:normAutofit fontScale="92500" lnSpcReduction="10000"/>
          </a:bodyPr>
          <a:lstStyle/>
          <a:p>
            <a:pPr marL="285750" indent="-285750">
              <a:buFont typeface="Arial" panose="020B0604020202020204" pitchFamily="34" charset="0"/>
              <a:buChar char="•"/>
            </a:pPr>
            <a:r>
              <a:rPr lang="en-US" sz="2000" dirty="0"/>
              <a:t>Metadata enable discovery, privacy, identity, lifecycle, exchange, and provenance</a:t>
            </a:r>
          </a:p>
          <a:p>
            <a:pPr marL="285750" indent="-285750">
              <a:buFont typeface="Arial" panose="020B0604020202020204" pitchFamily="34" charset="0"/>
              <a:buChar char="•"/>
            </a:pPr>
            <a:r>
              <a:rPr lang="en-US" sz="2000" dirty="0"/>
              <a:t>Content agnostic</a:t>
            </a:r>
          </a:p>
          <a:p>
            <a:pPr marL="285750" indent="-285750">
              <a:buFont typeface="Arial" panose="020B0604020202020204" pitchFamily="34" charset="0"/>
              <a:buChar char="•"/>
            </a:pPr>
            <a:r>
              <a:rPr lang="en-US" sz="2000" dirty="0"/>
              <a:t>CDA, C-CDA, C32, etc</a:t>
            </a:r>
          </a:p>
          <a:p>
            <a:pPr marL="285750" indent="-285750">
              <a:buFont typeface="Arial" panose="020B0604020202020204" pitchFamily="34" charset="0"/>
              <a:buChar char="•"/>
            </a:pPr>
            <a:r>
              <a:rPr lang="en-US" sz="2000" dirty="0"/>
              <a:t>FHIR Documents</a:t>
            </a:r>
          </a:p>
          <a:p>
            <a:pPr marL="285750" indent="-285750">
              <a:buFont typeface="Arial" panose="020B0604020202020204" pitchFamily="34" charset="0"/>
              <a:buChar char="•"/>
            </a:pPr>
            <a:r>
              <a:rPr lang="en-US" sz="2000" dirty="0"/>
              <a:t>DICOM Documents</a:t>
            </a:r>
          </a:p>
          <a:p>
            <a:pPr marL="285750" indent="-285750">
              <a:buFont typeface="Arial" panose="020B0604020202020204" pitchFamily="34" charset="0"/>
              <a:buChar char="•"/>
            </a:pPr>
            <a:r>
              <a:rPr lang="en-US" sz="2000" dirty="0"/>
              <a:t>PDF/Text</a:t>
            </a:r>
          </a:p>
          <a:p>
            <a:pPr marL="285750" indent="-285750">
              <a:buFont typeface="Arial" panose="020B0604020202020204" pitchFamily="34" charset="0"/>
              <a:buChar char="•"/>
            </a:pPr>
            <a:r>
              <a:rPr lang="en-US" sz="2000" dirty="0"/>
              <a:t>Graphics (JPEG, MPEG, TIFF…)</a:t>
            </a:r>
          </a:p>
          <a:p>
            <a:pPr marL="285750" indent="-285750">
              <a:buFont typeface="Arial" panose="020B0604020202020204" pitchFamily="34" charset="0"/>
              <a:buChar char="•"/>
            </a:pPr>
            <a:r>
              <a:rPr lang="en-US" sz="2000" dirty="0"/>
              <a:t>Document Relationships</a:t>
            </a:r>
          </a:p>
          <a:p>
            <a:pPr marL="742950" lvl="1" indent="-285750">
              <a:buFont typeface="Arial" panose="020B0604020202020204" pitchFamily="34" charset="0"/>
              <a:buChar char="•"/>
            </a:pPr>
            <a:r>
              <a:rPr lang="en-US" sz="1800" dirty="0"/>
              <a:t>Transforms</a:t>
            </a:r>
          </a:p>
          <a:p>
            <a:pPr marL="742950" lvl="1" indent="-285750">
              <a:buFont typeface="Arial" panose="020B0604020202020204" pitchFamily="34" charset="0"/>
              <a:buChar char="•"/>
            </a:pPr>
            <a:r>
              <a:rPr lang="en-US" sz="1800" dirty="0"/>
              <a:t>Signs</a:t>
            </a:r>
          </a:p>
          <a:p>
            <a:pPr marL="742950" lvl="1" indent="-285750">
              <a:buFont typeface="Arial" panose="020B0604020202020204" pitchFamily="34" charset="0"/>
              <a:buChar char="•"/>
            </a:pPr>
            <a:r>
              <a:rPr lang="en-US" sz="1800" dirty="0"/>
              <a:t>Replaces</a:t>
            </a:r>
          </a:p>
          <a:p>
            <a:pPr marL="285750" indent="-285750">
              <a:buFont typeface="Arial" panose="020B0604020202020204" pitchFamily="34" charset="0"/>
              <a:buChar char="•"/>
            </a:pPr>
            <a:r>
              <a:rPr lang="en-US" sz="2000" dirty="0"/>
              <a:t>Special </a:t>
            </a:r>
          </a:p>
          <a:p>
            <a:pPr marL="742950" lvl="1" indent="-285750">
              <a:buFont typeface="Arial" panose="020B0604020202020204" pitchFamily="34" charset="0"/>
              <a:buChar char="•"/>
            </a:pPr>
            <a:r>
              <a:rPr lang="en-US" sz="1800" dirty="0"/>
              <a:t>On-Demand Document</a:t>
            </a:r>
          </a:p>
          <a:p>
            <a:pPr marL="742950" lvl="1" indent="-285750">
              <a:buFont typeface="Arial" panose="020B0604020202020204" pitchFamily="34" charset="0"/>
              <a:buChar char="•"/>
            </a:pPr>
            <a:r>
              <a:rPr lang="en-US" sz="1800" dirty="0"/>
              <a:t>Delayed Document Assembly</a:t>
            </a:r>
          </a:p>
          <a:p>
            <a:pPr marL="285750" indent="-285750">
              <a:buFont typeface="Arial" panose="020B0604020202020204" pitchFamily="34" charset="0"/>
              <a:buChar char="•"/>
            </a:pPr>
            <a:endParaRPr lang="en-US" sz="2000" dirty="0"/>
          </a:p>
        </p:txBody>
      </p:sp>
      <p:grpSp>
        <p:nvGrpSpPr>
          <p:cNvPr id="17" name="Group 16">
            <a:extLst>
              <a:ext uri="{FF2B5EF4-FFF2-40B4-BE49-F238E27FC236}">
                <a16:creationId xmlns:a16="http://schemas.microsoft.com/office/drawing/2014/main" id="{5DD4E21D-143D-A2B9-1970-55D1CF1EB0AD}"/>
              </a:ext>
            </a:extLst>
          </p:cNvPr>
          <p:cNvGrpSpPr/>
          <p:nvPr/>
        </p:nvGrpSpPr>
        <p:grpSpPr>
          <a:xfrm>
            <a:off x="5424696" y="3780632"/>
            <a:ext cx="4293242" cy="2180528"/>
            <a:chOff x="5668176" y="1269254"/>
            <a:chExt cx="5574754" cy="3465082"/>
          </a:xfrm>
        </p:grpSpPr>
        <p:sp>
          <p:nvSpPr>
            <p:cNvPr id="5" name="Cylinder 4">
              <a:extLst>
                <a:ext uri="{FF2B5EF4-FFF2-40B4-BE49-F238E27FC236}">
                  <a16:creationId xmlns:a16="http://schemas.microsoft.com/office/drawing/2014/main" id="{5613FF2C-B867-49B5-B615-099FC902CF05}"/>
                </a:ext>
              </a:extLst>
            </p:cNvPr>
            <p:cNvSpPr/>
            <p:nvPr/>
          </p:nvSpPr>
          <p:spPr>
            <a:xfrm>
              <a:off x="6017091" y="1269254"/>
              <a:ext cx="1475874" cy="7539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EMR</a:t>
              </a:r>
            </a:p>
          </p:txBody>
        </p:sp>
        <p:sp>
          <p:nvSpPr>
            <p:cNvPr id="6" name="Flowchart: Document 5">
              <a:extLst>
                <a:ext uri="{FF2B5EF4-FFF2-40B4-BE49-F238E27FC236}">
                  <a16:creationId xmlns:a16="http://schemas.microsoft.com/office/drawing/2014/main" id="{02B14EA6-7E1C-4EEE-9297-EAE77926BDD3}"/>
                </a:ext>
              </a:extLst>
            </p:cNvPr>
            <p:cNvSpPr/>
            <p:nvPr/>
          </p:nvSpPr>
          <p:spPr>
            <a:xfrm>
              <a:off x="5668176" y="2929610"/>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FHIR IPS</a:t>
              </a:r>
            </a:p>
          </p:txBody>
        </p:sp>
        <p:sp>
          <p:nvSpPr>
            <p:cNvPr id="7" name="Flowchart: Document 6">
              <a:extLst>
                <a:ext uri="{FF2B5EF4-FFF2-40B4-BE49-F238E27FC236}">
                  <a16:creationId xmlns:a16="http://schemas.microsoft.com/office/drawing/2014/main" id="{3E962CED-554C-4D55-AF3D-1E1C6CD74D0A}"/>
                </a:ext>
              </a:extLst>
            </p:cNvPr>
            <p:cNvSpPr/>
            <p:nvPr/>
          </p:nvSpPr>
          <p:spPr>
            <a:xfrm>
              <a:off x="6822717" y="3659515"/>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C-CDA</a:t>
              </a:r>
            </a:p>
          </p:txBody>
        </p:sp>
        <p:sp>
          <p:nvSpPr>
            <p:cNvPr id="8" name="Flowchart: Document 7">
              <a:extLst>
                <a:ext uri="{FF2B5EF4-FFF2-40B4-BE49-F238E27FC236}">
                  <a16:creationId xmlns:a16="http://schemas.microsoft.com/office/drawing/2014/main" id="{4AE15726-B0C9-4399-9A32-BDB3AD906700}"/>
                </a:ext>
              </a:extLst>
            </p:cNvPr>
            <p:cNvSpPr/>
            <p:nvPr/>
          </p:nvSpPr>
          <p:spPr>
            <a:xfrm>
              <a:off x="7952232" y="364348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CDA-IPS</a:t>
              </a:r>
            </a:p>
          </p:txBody>
        </p:sp>
        <p:sp>
          <p:nvSpPr>
            <p:cNvPr id="9" name="Flowchart: Document 8">
              <a:extLst>
                <a:ext uri="{FF2B5EF4-FFF2-40B4-BE49-F238E27FC236}">
                  <a16:creationId xmlns:a16="http://schemas.microsoft.com/office/drawing/2014/main" id="{CF16B176-BAA4-4363-81E1-345A2B0FBA28}"/>
                </a:ext>
              </a:extLst>
            </p:cNvPr>
            <p:cNvSpPr/>
            <p:nvPr/>
          </p:nvSpPr>
          <p:spPr>
            <a:xfrm>
              <a:off x="9101187" y="364348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C32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 name="Straight Arrow Connector 9">
              <a:extLst>
                <a:ext uri="{FF2B5EF4-FFF2-40B4-BE49-F238E27FC236}">
                  <a16:creationId xmlns:a16="http://schemas.microsoft.com/office/drawing/2014/main" id="{1216587D-5155-4607-8D35-76AF7720CDE7}"/>
                </a:ext>
              </a:extLst>
            </p:cNvPr>
            <p:cNvCxnSpPr>
              <a:stCxn id="5" idx="3"/>
              <a:endCxn id="6" idx="0"/>
            </p:cNvCxnSpPr>
            <p:nvPr/>
          </p:nvCxnSpPr>
          <p:spPr>
            <a:xfrm flipH="1">
              <a:off x="6125376" y="2023233"/>
              <a:ext cx="629652" cy="90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29B85A-FD63-4763-ABDD-F60FE3A415DA}"/>
                </a:ext>
              </a:extLst>
            </p:cNvPr>
            <p:cNvCxnSpPr>
              <a:cxnSpLocks/>
              <a:endCxn id="7" idx="0"/>
            </p:cNvCxnSpPr>
            <p:nvPr/>
          </p:nvCxnSpPr>
          <p:spPr>
            <a:xfrm>
              <a:off x="6660291" y="3122105"/>
              <a:ext cx="619626" cy="53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A2B13C-541B-439B-87F6-67D2D46570EA}"/>
                </a:ext>
              </a:extLst>
            </p:cNvPr>
            <p:cNvCxnSpPr>
              <a:endCxn id="8" idx="0"/>
            </p:cNvCxnSpPr>
            <p:nvPr/>
          </p:nvCxnSpPr>
          <p:spPr>
            <a:xfrm>
              <a:off x="6712979" y="3106070"/>
              <a:ext cx="1696453" cy="537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5BF407-46B0-4A57-BDDA-AAD8FED60CF2}"/>
                </a:ext>
              </a:extLst>
            </p:cNvPr>
            <p:cNvCxnSpPr>
              <a:cxnSpLocks/>
              <a:endCxn id="9" idx="0"/>
            </p:cNvCxnSpPr>
            <p:nvPr/>
          </p:nvCxnSpPr>
          <p:spPr>
            <a:xfrm>
              <a:off x="6582576" y="3106073"/>
              <a:ext cx="2975811" cy="537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ocument 13">
              <a:extLst>
                <a:ext uri="{FF2B5EF4-FFF2-40B4-BE49-F238E27FC236}">
                  <a16:creationId xmlns:a16="http://schemas.microsoft.com/office/drawing/2014/main" id="{1D57D16F-D1EA-4B3E-A371-D7DBB8089350}"/>
                </a:ext>
              </a:extLst>
            </p:cNvPr>
            <p:cNvSpPr/>
            <p:nvPr/>
          </p:nvSpPr>
          <p:spPr>
            <a:xfrm>
              <a:off x="10328530" y="364348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PDF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10FAAE6C-92F6-41EB-860D-11C92786030C}"/>
                </a:ext>
              </a:extLst>
            </p:cNvPr>
            <p:cNvCxnSpPr>
              <a:cxnSpLocks/>
              <a:endCxn id="14" idx="0"/>
            </p:cNvCxnSpPr>
            <p:nvPr/>
          </p:nvCxnSpPr>
          <p:spPr>
            <a:xfrm>
              <a:off x="6582576" y="3090036"/>
              <a:ext cx="4203154" cy="55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20D78742-48A6-121F-5A06-D2EC23C3F88C}"/>
              </a:ext>
            </a:extLst>
          </p:cNvPr>
          <p:cNvSpPr txBox="1"/>
          <p:nvPr/>
        </p:nvSpPr>
        <p:spPr>
          <a:xfrm>
            <a:off x="2969091" y="6008121"/>
            <a:ext cx="6096000" cy="369332"/>
          </a:xfrm>
          <a:prstGeom prst="rect">
            <a:avLst/>
          </a:prstGeom>
          <a:noFill/>
        </p:spPr>
        <p:txBody>
          <a:bodyPr wrap="square">
            <a:spAutoFit/>
          </a:bodyPr>
          <a:lstStyle/>
          <a:p>
            <a:r>
              <a:rPr lang="en-US" dirty="0">
                <a:hlinkClick r:id="rId5"/>
              </a:rPr>
              <a:t>https://profiles.ihe.net/ITI/HIE-Whitepaper/index.html</a:t>
            </a:r>
            <a:r>
              <a:rPr lang="en-US" dirty="0"/>
              <a:t> </a:t>
            </a:r>
          </a:p>
        </p:txBody>
      </p:sp>
      <p:pic>
        <p:nvPicPr>
          <p:cNvPr id="18" name="Content Placeholder 4" descr="A close up of a logo&#10;&#10;Description generated with high confidence">
            <a:extLst>
              <a:ext uri="{FF2B5EF4-FFF2-40B4-BE49-F238E27FC236}">
                <a16:creationId xmlns:a16="http://schemas.microsoft.com/office/drawing/2014/main" id="{9A3A6BFB-E06C-4B97-A73B-B3D2808BCB67}"/>
              </a:ext>
            </a:extLst>
          </p:cNvPr>
          <p:cNvPicPr>
            <a:picLocks noGrp="1" noChangeAspect="1"/>
          </p:cNvPicPr>
          <p:nvPr/>
        </p:nvPicPr>
        <p:blipFill>
          <a:blip r:embed="rId6">
            <a:extLst>
              <a:ext uri="{28A0092B-C50C-407E-A947-70E740481C1C}">
                <a14:useLocalDpi xmlns:a14="http://schemas.microsoft.com/office/drawing/2010/main" val="0"/>
              </a:ext>
            </a:extLst>
          </a:blip>
          <a:stretch>
            <a:fillRect/>
          </a:stretch>
        </p:blipFill>
        <p:spPr>
          <a:xfrm>
            <a:off x="6096000" y="100807"/>
            <a:ext cx="4362449" cy="3328193"/>
          </a:xfrm>
          <a:prstGeom prst="rect">
            <a:avLst/>
          </a:prstGeom>
        </p:spPr>
      </p:pic>
      <p:pic>
        <p:nvPicPr>
          <p:cNvPr id="19" name="Audio 18">
            <a:hlinkClick r:id="" action="ppaction://media"/>
            <a:extLst>
              <a:ext uri="{FF2B5EF4-FFF2-40B4-BE49-F238E27FC236}">
                <a16:creationId xmlns:a16="http://schemas.microsoft.com/office/drawing/2014/main" id="{506AD1CE-B91D-31B3-EC90-9D72CF6916F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pic>
        <p:nvPicPr>
          <p:cNvPr id="20" name="Audio 19">
            <a:hlinkClick r:id="" action="ppaction://media"/>
            <a:extLst>
              <a:ext uri="{FF2B5EF4-FFF2-40B4-BE49-F238E27FC236}">
                <a16:creationId xmlns:a16="http://schemas.microsoft.com/office/drawing/2014/main" id="{F8935599-E8FA-5F24-C256-903B2EC8F65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0790093"/>
      </p:ext>
    </p:extLst>
  </p:cSld>
  <p:clrMapOvr>
    <a:masterClrMapping/>
  </p:clrMapOvr>
  <mc:AlternateContent xmlns:mc="http://schemas.openxmlformats.org/markup-compatibility/2006" xmlns:p14="http://schemas.microsoft.com/office/powerpoint/2010/main">
    <mc:Choice Requires="p14">
      <p:transition spd="slow" p14:dur="2000" advTm="105230"/>
    </mc:Choice>
    <mc:Fallback xmlns="">
      <p:transition spd="slow" advTm="105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9"/>
                </p:tgtEl>
              </p:cMediaNode>
            </p:audio>
            <p:audio isNarration="1">
              <p:cMediaNode vol="80000" showWhenStopped="0">
                <p:cTn id="11"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Flowchart: Predefined Process 2131">
            <a:extLst>
              <a:ext uri="{FF2B5EF4-FFF2-40B4-BE49-F238E27FC236}">
                <a16:creationId xmlns:a16="http://schemas.microsoft.com/office/drawing/2014/main" id="{DA09DEA3-298E-673B-F4C3-7F893532C345}"/>
              </a:ext>
            </a:extLst>
          </p:cNvPr>
          <p:cNvSpPr/>
          <p:nvPr/>
        </p:nvSpPr>
        <p:spPr>
          <a:xfrm>
            <a:off x="5151487" y="495577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800" b="1" dirty="0"/>
              <a:t>Responding</a:t>
            </a:r>
          </a:p>
          <a:p>
            <a:pPr algn="ctr"/>
            <a:r>
              <a:rPr lang="en-CA" sz="800" b="1" dirty="0"/>
              <a:t>Gateway</a:t>
            </a:r>
          </a:p>
        </p:txBody>
      </p:sp>
      <p:sp>
        <p:nvSpPr>
          <p:cNvPr id="10" name="TextBox 9">
            <a:extLst>
              <a:ext uri="{FF2B5EF4-FFF2-40B4-BE49-F238E27FC236}">
                <a16:creationId xmlns:a16="http://schemas.microsoft.com/office/drawing/2014/main" id="{20D63258-9770-4EF9-215D-898A7BD34323}"/>
              </a:ext>
            </a:extLst>
          </p:cNvPr>
          <p:cNvSpPr txBox="1"/>
          <p:nvPr/>
        </p:nvSpPr>
        <p:spPr>
          <a:xfrm>
            <a:off x="2002907" y="483361"/>
            <a:ext cx="1676293" cy="400110"/>
          </a:xfrm>
          <a:prstGeom prst="rect">
            <a:avLst/>
          </a:prstGeom>
          <a:noFill/>
        </p:spPr>
        <p:txBody>
          <a:bodyPr wrap="none" rtlCol="0">
            <a:spAutoFit/>
          </a:bodyPr>
          <a:lstStyle/>
          <a:p>
            <a:r>
              <a:rPr lang="en-US" sz="2000" b="1" dirty="0"/>
              <a:t>IPS Document</a:t>
            </a:r>
          </a:p>
        </p:txBody>
      </p:sp>
      <p:pic>
        <p:nvPicPr>
          <p:cNvPr id="23" name="Picture 22">
            <a:extLst>
              <a:ext uri="{FF2B5EF4-FFF2-40B4-BE49-F238E27FC236}">
                <a16:creationId xmlns:a16="http://schemas.microsoft.com/office/drawing/2014/main" id="{2305EDAB-066E-AB4E-E947-807C90AB1A74}"/>
              </a:ext>
            </a:extLst>
          </p:cNvPr>
          <p:cNvPicPr>
            <a:picLocks noChangeAspect="1"/>
          </p:cNvPicPr>
          <p:nvPr/>
        </p:nvPicPr>
        <p:blipFill rotWithShape="1">
          <a:blip r:embed="rId5">
            <a:duotone>
              <a:schemeClr val="accent2">
                <a:shade val="45000"/>
                <a:satMod val="135000"/>
              </a:schemeClr>
              <a:prstClr val="white"/>
            </a:duotone>
          </a:blip>
          <a:srcRect l="25076" t="24004" r="28446" b="30448"/>
          <a:stretch/>
        </p:blipFill>
        <p:spPr>
          <a:xfrm>
            <a:off x="11052999" y="1412238"/>
            <a:ext cx="392551" cy="445536"/>
          </a:xfrm>
          <a:prstGeom prst="rect">
            <a:avLst/>
          </a:prstGeom>
        </p:spPr>
      </p:pic>
      <p:sp>
        <p:nvSpPr>
          <p:cNvPr id="38" name="TextBox 37">
            <a:extLst>
              <a:ext uri="{FF2B5EF4-FFF2-40B4-BE49-F238E27FC236}">
                <a16:creationId xmlns:a16="http://schemas.microsoft.com/office/drawing/2014/main" id="{7B53C0B9-88EA-682C-4C2B-04F642439F3F}"/>
              </a:ext>
            </a:extLst>
          </p:cNvPr>
          <p:cNvSpPr txBox="1"/>
          <p:nvPr/>
        </p:nvSpPr>
        <p:spPr>
          <a:xfrm>
            <a:off x="10841951" y="1162116"/>
            <a:ext cx="814647" cy="307777"/>
          </a:xfrm>
          <a:prstGeom prst="rect">
            <a:avLst/>
          </a:prstGeom>
          <a:noFill/>
        </p:spPr>
        <p:txBody>
          <a:bodyPr wrap="none" rtlCol="0">
            <a:spAutoFit/>
          </a:bodyPr>
          <a:lstStyle/>
          <a:p>
            <a:pPr algn="ctr"/>
            <a:r>
              <a:rPr lang="en-US" sz="1400" b="1" dirty="0">
                <a:solidFill>
                  <a:srgbClr val="C00000"/>
                </a:solidFill>
              </a:rPr>
              <a:t>Clinician</a:t>
            </a:r>
          </a:p>
        </p:txBody>
      </p:sp>
      <p:pic>
        <p:nvPicPr>
          <p:cNvPr id="36" name="Picture 35">
            <a:extLst>
              <a:ext uri="{FF2B5EF4-FFF2-40B4-BE49-F238E27FC236}">
                <a16:creationId xmlns:a16="http://schemas.microsoft.com/office/drawing/2014/main" id="{19B5B00A-2568-11E2-E335-979AB555388E}"/>
              </a:ext>
            </a:extLst>
          </p:cNvPr>
          <p:cNvPicPr>
            <a:picLocks noChangeAspect="1"/>
          </p:cNvPicPr>
          <p:nvPr/>
        </p:nvPicPr>
        <p:blipFill rotWithShape="1">
          <a:blip r:embed="rId6">
            <a:duotone>
              <a:schemeClr val="accent2">
                <a:shade val="45000"/>
                <a:satMod val="135000"/>
              </a:schemeClr>
              <a:prstClr val="white"/>
            </a:duotone>
          </a:blip>
          <a:srcRect l="23995" t="24004" r="27603" b="29156"/>
          <a:stretch/>
        </p:blipFill>
        <p:spPr>
          <a:xfrm>
            <a:off x="11048672" y="4222917"/>
            <a:ext cx="401204" cy="467260"/>
          </a:xfrm>
          <a:prstGeom prst="rect">
            <a:avLst/>
          </a:prstGeom>
        </p:spPr>
      </p:pic>
      <p:sp>
        <p:nvSpPr>
          <p:cNvPr id="40" name="TextBox 39">
            <a:extLst>
              <a:ext uri="{FF2B5EF4-FFF2-40B4-BE49-F238E27FC236}">
                <a16:creationId xmlns:a16="http://schemas.microsoft.com/office/drawing/2014/main" id="{AE9F2C8B-8492-CFED-05CB-763AC3B47E9A}"/>
              </a:ext>
            </a:extLst>
          </p:cNvPr>
          <p:cNvSpPr txBox="1"/>
          <p:nvPr/>
        </p:nvSpPr>
        <p:spPr>
          <a:xfrm>
            <a:off x="10890266" y="4606765"/>
            <a:ext cx="718017" cy="307777"/>
          </a:xfrm>
          <a:prstGeom prst="rect">
            <a:avLst/>
          </a:prstGeom>
          <a:noFill/>
        </p:spPr>
        <p:txBody>
          <a:bodyPr wrap="none" rtlCol="0">
            <a:spAutoFit/>
          </a:bodyPr>
          <a:lstStyle/>
          <a:p>
            <a:pPr algn="ctr"/>
            <a:r>
              <a:rPr lang="en-US" sz="1400" b="1" dirty="0">
                <a:solidFill>
                  <a:srgbClr val="C00000"/>
                </a:solidFill>
              </a:rPr>
              <a:t>Patient</a:t>
            </a:r>
          </a:p>
        </p:txBody>
      </p:sp>
      <p:sp>
        <p:nvSpPr>
          <p:cNvPr id="2060" name="TextBox 2059">
            <a:extLst>
              <a:ext uri="{FF2B5EF4-FFF2-40B4-BE49-F238E27FC236}">
                <a16:creationId xmlns:a16="http://schemas.microsoft.com/office/drawing/2014/main" id="{4ECBE860-A16B-BA57-1E6E-B7ADBD3F402E}"/>
              </a:ext>
            </a:extLst>
          </p:cNvPr>
          <p:cNvSpPr txBox="1"/>
          <p:nvPr/>
        </p:nvSpPr>
        <p:spPr>
          <a:xfrm>
            <a:off x="4756239" y="206362"/>
            <a:ext cx="2149178" cy="707886"/>
          </a:xfrm>
          <a:prstGeom prst="rect">
            <a:avLst/>
          </a:prstGeom>
          <a:noFill/>
        </p:spPr>
        <p:txBody>
          <a:bodyPr wrap="none" rtlCol="0">
            <a:spAutoFit/>
          </a:bodyPr>
          <a:lstStyle/>
          <a:p>
            <a:pPr algn="ctr"/>
            <a:r>
              <a:rPr lang="en-US" sz="2000" b="1" dirty="0"/>
              <a:t>IHE</a:t>
            </a:r>
          </a:p>
          <a:p>
            <a:pPr algn="ctr"/>
            <a:r>
              <a:rPr lang="en-US" sz="2000" b="1" dirty="0"/>
              <a:t>Document Sharing</a:t>
            </a:r>
          </a:p>
        </p:txBody>
      </p:sp>
      <p:sp>
        <p:nvSpPr>
          <p:cNvPr id="12" name="TextBox 11">
            <a:extLst>
              <a:ext uri="{FF2B5EF4-FFF2-40B4-BE49-F238E27FC236}">
                <a16:creationId xmlns:a16="http://schemas.microsoft.com/office/drawing/2014/main" id="{A41769D5-672D-27E0-6975-FAEC3C74F75A}"/>
              </a:ext>
            </a:extLst>
          </p:cNvPr>
          <p:cNvSpPr txBox="1"/>
          <p:nvPr/>
        </p:nvSpPr>
        <p:spPr>
          <a:xfrm>
            <a:off x="4477826" y="1147388"/>
            <a:ext cx="3023007" cy="907941"/>
          </a:xfrm>
          <a:prstGeom prst="rect">
            <a:avLst/>
          </a:prstGeom>
          <a:noFill/>
        </p:spPr>
        <p:txBody>
          <a:bodyPr wrap="none" rtlCol="0">
            <a:spAutoFit/>
          </a:bodyPr>
          <a:lstStyle/>
          <a:p>
            <a:r>
              <a:rPr lang="en-US" sz="1400" b="1" dirty="0">
                <a:solidFill>
                  <a:srgbClr val="0070C0"/>
                </a:solidFill>
              </a:rPr>
              <a:t>PUSH</a:t>
            </a:r>
            <a:r>
              <a:rPr lang="en-US" sz="1400" dirty="0">
                <a:solidFill>
                  <a:srgbClr val="0070C0"/>
                </a:solidFill>
              </a:rPr>
              <a:t> IPS to recipient system:</a:t>
            </a:r>
          </a:p>
          <a:p>
            <a:pPr marL="285750" indent="-285750">
              <a:buFont typeface="Wingdings" panose="05000000000000000000" pitchFamily="2" charset="2"/>
              <a:buChar char="§"/>
            </a:pPr>
            <a:r>
              <a:rPr lang="en-US" sz="1300" dirty="0">
                <a:solidFill>
                  <a:srgbClr val="0070C0"/>
                </a:solidFill>
              </a:rPr>
              <a:t>MHD (RESTful push)</a:t>
            </a:r>
          </a:p>
          <a:p>
            <a:pPr marL="285750" indent="-285750">
              <a:buFont typeface="Wingdings" panose="05000000000000000000" pitchFamily="2" charset="2"/>
              <a:buChar char="§"/>
            </a:pPr>
            <a:r>
              <a:rPr lang="en-US" sz="1300" dirty="0">
                <a:solidFill>
                  <a:srgbClr val="0070C0"/>
                </a:solidFill>
              </a:rPr>
              <a:t>XDR (document reliable messaging)</a:t>
            </a:r>
          </a:p>
          <a:p>
            <a:pPr marL="285750" indent="-285750">
              <a:buFont typeface="Wingdings" panose="05000000000000000000" pitchFamily="2" charset="2"/>
              <a:buChar char="§"/>
            </a:pPr>
            <a:r>
              <a:rPr lang="en-US" sz="1300" dirty="0">
                <a:solidFill>
                  <a:srgbClr val="0070C0"/>
                </a:solidFill>
              </a:rPr>
              <a:t>XDM (reliable media, including email)</a:t>
            </a:r>
          </a:p>
        </p:txBody>
      </p:sp>
      <p:sp>
        <p:nvSpPr>
          <p:cNvPr id="3" name="Flowchart: Document 2">
            <a:extLst>
              <a:ext uri="{FF2B5EF4-FFF2-40B4-BE49-F238E27FC236}">
                <a16:creationId xmlns:a16="http://schemas.microsoft.com/office/drawing/2014/main" id="{0B275F09-2B2D-FFB0-4262-DD46A51D4266}"/>
              </a:ext>
            </a:extLst>
          </p:cNvPr>
          <p:cNvSpPr/>
          <p:nvPr/>
        </p:nvSpPr>
        <p:spPr>
          <a:xfrm>
            <a:off x="1977624" y="1810994"/>
            <a:ext cx="800202" cy="681239"/>
          </a:xfrm>
          <a:prstGeom prst="flowChartDocumen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solidFill>
                  <a:schemeClr val="accent1"/>
                </a:solidFill>
              </a:rPr>
              <a:t>IPS</a:t>
            </a:r>
          </a:p>
          <a:p>
            <a:pPr algn="ctr"/>
            <a:r>
              <a:rPr lang="en-CA" sz="900" b="1" dirty="0">
                <a:solidFill>
                  <a:schemeClr val="accent1"/>
                </a:solidFill>
              </a:rPr>
              <a:t>Document</a:t>
            </a:r>
          </a:p>
        </p:txBody>
      </p:sp>
      <p:pic>
        <p:nvPicPr>
          <p:cNvPr id="7" name="Picture 6">
            <a:extLst>
              <a:ext uri="{FF2B5EF4-FFF2-40B4-BE49-F238E27FC236}">
                <a16:creationId xmlns:a16="http://schemas.microsoft.com/office/drawing/2014/main" id="{AD2EE56B-480C-5BAE-304F-7951FA6CB9BF}"/>
              </a:ext>
            </a:extLst>
          </p:cNvPr>
          <p:cNvPicPr>
            <a:picLocks noChangeAspect="1"/>
          </p:cNvPicPr>
          <p:nvPr/>
        </p:nvPicPr>
        <p:blipFill rotWithShape="1">
          <a:blip r:embed="rId5">
            <a:duotone>
              <a:schemeClr val="accent2">
                <a:shade val="45000"/>
                <a:satMod val="135000"/>
              </a:schemeClr>
              <a:prstClr val="white"/>
            </a:duotone>
          </a:blip>
          <a:srcRect l="25076" t="24004" r="28446" b="30448"/>
          <a:stretch/>
        </p:blipFill>
        <p:spPr>
          <a:xfrm>
            <a:off x="662754" y="1412238"/>
            <a:ext cx="392551" cy="445536"/>
          </a:xfrm>
          <a:prstGeom prst="rect">
            <a:avLst/>
          </a:prstGeom>
        </p:spPr>
      </p:pic>
      <p:sp>
        <p:nvSpPr>
          <p:cNvPr id="8" name="TextBox 7">
            <a:extLst>
              <a:ext uri="{FF2B5EF4-FFF2-40B4-BE49-F238E27FC236}">
                <a16:creationId xmlns:a16="http://schemas.microsoft.com/office/drawing/2014/main" id="{BBC15357-0745-7178-EB45-CB37939BF5BE}"/>
              </a:ext>
            </a:extLst>
          </p:cNvPr>
          <p:cNvSpPr txBox="1"/>
          <p:nvPr/>
        </p:nvSpPr>
        <p:spPr>
          <a:xfrm>
            <a:off x="451706" y="1162116"/>
            <a:ext cx="814647" cy="307777"/>
          </a:xfrm>
          <a:prstGeom prst="rect">
            <a:avLst/>
          </a:prstGeom>
          <a:noFill/>
        </p:spPr>
        <p:txBody>
          <a:bodyPr wrap="none" rtlCol="0">
            <a:spAutoFit/>
          </a:bodyPr>
          <a:lstStyle/>
          <a:p>
            <a:pPr algn="ctr"/>
            <a:r>
              <a:rPr lang="en-US" sz="1400" b="1" dirty="0">
                <a:solidFill>
                  <a:srgbClr val="C00000"/>
                </a:solidFill>
              </a:rPr>
              <a:t>Clinician</a:t>
            </a:r>
          </a:p>
        </p:txBody>
      </p:sp>
      <p:sp>
        <p:nvSpPr>
          <p:cNvPr id="16" name="Cylinder 15">
            <a:extLst>
              <a:ext uri="{FF2B5EF4-FFF2-40B4-BE49-F238E27FC236}">
                <a16:creationId xmlns:a16="http://schemas.microsoft.com/office/drawing/2014/main" id="{7A818425-C0B0-93A2-365D-ACC6808609B0}"/>
              </a:ext>
            </a:extLst>
          </p:cNvPr>
          <p:cNvSpPr/>
          <p:nvPr/>
        </p:nvSpPr>
        <p:spPr>
          <a:xfrm>
            <a:off x="467700" y="1905971"/>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Source</a:t>
            </a:r>
          </a:p>
          <a:p>
            <a:pPr algn="ctr"/>
            <a:r>
              <a:rPr lang="en-CA" sz="1100" b="1" dirty="0"/>
              <a:t>System</a:t>
            </a:r>
          </a:p>
        </p:txBody>
      </p:sp>
      <p:sp>
        <p:nvSpPr>
          <p:cNvPr id="17" name="Cylinder 16">
            <a:extLst>
              <a:ext uri="{FF2B5EF4-FFF2-40B4-BE49-F238E27FC236}">
                <a16:creationId xmlns:a16="http://schemas.microsoft.com/office/drawing/2014/main" id="{7C8ED7CB-5F48-9264-BF61-22FE3708CB66}"/>
              </a:ext>
            </a:extLst>
          </p:cNvPr>
          <p:cNvSpPr/>
          <p:nvPr/>
        </p:nvSpPr>
        <p:spPr>
          <a:xfrm>
            <a:off x="10857945" y="1905971"/>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Recipient</a:t>
            </a:r>
          </a:p>
          <a:p>
            <a:pPr algn="ctr"/>
            <a:r>
              <a:rPr lang="en-CA" sz="1100" b="1" dirty="0"/>
              <a:t>System</a:t>
            </a:r>
          </a:p>
        </p:txBody>
      </p:sp>
      <p:sp>
        <p:nvSpPr>
          <p:cNvPr id="22" name="Flowchart: Predefined Process 21">
            <a:extLst>
              <a:ext uri="{FF2B5EF4-FFF2-40B4-BE49-F238E27FC236}">
                <a16:creationId xmlns:a16="http://schemas.microsoft.com/office/drawing/2014/main" id="{A2C59B4A-262D-BEA1-9BA2-226AD5ACE339}"/>
              </a:ext>
            </a:extLst>
          </p:cNvPr>
          <p:cNvSpPr/>
          <p:nvPr/>
        </p:nvSpPr>
        <p:spPr>
          <a:xfrm>
            <a:off x="2842977" y="181099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Source</a:t>
            </a:r>
          </a:p>
        </p:txBody>
      </p:sp>
      <p:sp>
        <p:nvSpPr>
          <p:cNvPr id="24" name="Flowchart: Predefined Process 23">
            <a:extLst>
              <a:ext uri="{FF2B5EF4-FFF2-40B4-BE49-F238E27FC236}">
                <a16:creationId xmlns:a16="http://schemas.microsoft.com/office/drawing/2014/main" id="{26A29234-D88D-256E-9135-E27BB73FB5C8}"/>
              </a:ext>
            </a:extLst>
          </p:cNvPr>
          <p:cNvSpPr/>
          <p:nvPr/>
        </p:nvSpPr>
        <p:spPr>
          <a:xfrm>
            <a:off x="8433282" y="181099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Recipient</a:t>
            </a:r>
          </a:p>
        </p:txBody>
      </p:sp>
      <p:cxnSp>
        <p:nvCxnSpPr>
          <p:cNvPr id="25" name="Straight Arrow Connector 24">
            <a:extLst>
              <a:ext uri="{FF2B5EF4-FFF2-40B4-BE49-F238E27FC236}">
                <a16:creationId xmlns:a16="http://schemas.microsoft.com/office/drawing/2014/main" id="{3B1919A4-87F1-9D91-088F-3A87B9283B89}"/>
              </a:ext>
            </a:extLst>
          </p:cNvPr>
          <p:cNvCxnSpPr>
            <a:cxnSpLocks/>
            <a:stCxn id="22" idx="3"/>
            <a:endCxn id="24" idx="1"/>
          </p:cNvCxnSpPr>
          <p:nvPr/>
        </p:nvCxnSpPr>
        <p:spPr>
          <a:xfrm>
            <a:off x="3789040" y="2099221"/>
            <a:ext cx="4644242" cy="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ylinder 31">
            <a:extLst>
              <a:ext uri="{FF2B5EF4-FFF2-40B4-BE49-F238E27FC236}">
                <a16:creationId xmlns:a16="http://schemas.microsoft.com/office/drawing/2014/main" id="{AB70AEE9-254D-A9CD-DC54-66887A69CF0A}"/>
              </a:ext>
            </a:extLst>
          </p:cNvPr>
          <p:cNvSpPr/>
          <p:nvPr/>
        </p:nvSpPr>
        <p:spPr>
          <a:xfrm>
            <a:off x="5153046" y="3688650"/>
            <a:ext cx="942947" cy="1184302"/>
          </a:xfrm>
          <a:prstGeom prst="can">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0070C0"/>
                </a:solidFill>
              </a:rPr>
              <a:t>HIE(s)</a:t>
            </a:r>
          </a:p>
        </p:txBody>
      </p:sp>
      <p:cxnSp>
        <p:nvCxnSpPr>
          <p:cNvPr id="34" name="Connector: Elbow 33">
            <a:extLst>
              <a:ext uri="{FF2B5EF4-FFF2-40B4-BE49-F238E27FC236}">
                <a16:creationId xmlns:a16="http://schemas.microsoft.com/office/drawing/2014/main" id="{A22EC264-70F7-9AF1-82BB-1CECF8D4A83B}"/>
              </a:ext>
            </a:extLst>
          </p:cNvPr>
          <p:cNvCxnSpPr>
            <a:cxnSpLocks/>
            <a:stCxn id="22" idx="2"/>
            <a:endCxn id="37" idx="1"/>
          </p:cNvCxnSpPr>
          <p:nvPr/>
        </p:nvCxnSpPr>
        <p:spPr>
          <a:xfrm rot="16200000" flipH="1">
            <a:off x="2963177" y="2740279"/>
            <a:ext cx="1526111" cy="820446"/>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Flowchart: Predefined Process 36">
            <a:extLst>
              <a:ext uri="{FF2B5EF4-FFF2-40B4-BE49-F238E27FC236}">
                <a16:creationId xmlns:a16="http://schemas.microsoft.com/office/drawing/2014/main" id="{FE5DE8DC-59D4-9801-C8D2-CADF9A931A47}"/>
              </a:ext>
            </a:extLst>
          </p:cNvPr>
          <p:cNvSpPr/>
          <p:nvPr/>
        </p:nvSpPr>
        <p:spPr>
          <a:xfrm>
            <a:off x="4136455"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Document</a:t>
            </a:r>
          </a:p>
          <a:p>
            <a:pPr algn="ctr"/>
            <a:r>
              <a:rPr lang="en-CA" sz="900" b="1" dirty="0"/>
              <a:t>Repository</a:t>
            </a:r>
          </a:p>
        </p:txBody>
      </p:sp>
      <p:cxnSp>
        <p:nvCxnSpPr>
          <p:cNvPr id="42" name="Connector: Elbow 41">
            <a:extLst>
              <a:ext uri="{FF2B5EF4-FFF2-40B4-BE49-F238E27FC236}">
                <a16:creationId xmlns:a16="http://schemas.microsoft.com/office/drawing/2014/main" id="{A4CF030E-C75A-A24E-13A1-85955DC57429}"/>
              </a:ext>
            </a:extLst>
          </p:cNvPr>
          <p:cNvCxnSpPr>
            <a:cxnSpLocks/>
            <a:stCxn id="24" idx="3"/>
            <a:endCxn id="2149" idx="1"/>
          </p:cNvCxnSpPr>
          <p:nvPr/>
        </p:nvCxnSpPr>
        <p:spPr>
          <a:xfrm>
            <a:off x="9379345" y="2099221"/>
            <a:ext cx="1396898" cy="951194"/>
          </a:xfrm>
          <a:prstGeom prst="bentConnector3">
            <a:avLst>
              <a:gd name="adj1" fmla="val 50000"/>
            </a:avLst>
          </a:prstGeom>
          <a:ln w="7620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87D6BD5-2AF7-F9E3-80BA-D583EB1F4FBD}"/>
              </a:ext>
            </a:extLst>
          </p:cNvPr>
          <p:cNvSpPr txBox="1"/>
          <p:nvPr/>
        </p:nvSpPr>
        <p:spPr>
          <a:xfrm>
            <a:off x="4477826" y="2644010"/>
            <a:ext cx="2873992" cy="907941"/>
          </a:xfrm>
          <a:prstGeom prst="rect">
            <a:avLst/>
          </a:prstGeom>
          <a:noFill/>
        </p:spPr>
        <p:txBody>
          <a:bodyPr wrap="none" rtlCol="0">
            <a:spAutoFit/>
          </a:bodyPr>
          <a:lstStyle/>
          <a:p>
            <a:r>
              <a:rPr lang="en-US" sz="1400" dirty="0">
                <a:solidFill>
                  <a:srgbClr val="0070C0"/>
                </a:solidFill>
              </a:rPr>
              <a:t>Recipient system </a:t>
            </a:r>
            <a:r>
              <a:rPr lang="en-US" sz="1400" b="1" dirty="0">
                <a:solidFill>
                  <a:srgbClr val="0070C0"/>
                </a:solidFill>
              </a:rPr>
              <a:t>PULLs</a:t>
            </a:r>
            <a:r>
              <a:rPr lang="en-US" sz="1400" dirty="0">
                <a:solidFill>
                  <a:srgbClr val="0070C0"/>
                </a:solidFill>
              </a:rPr>
              <a:t> IPS from HIE:</a:t>
            </a:r>
          </a:p>
          <a:p>
            <a:pPr marL="285750" indent="-285750">
              <a:buFont typeface="Wingdings" panose="05000000000000000000" pitchFamily="2" charset="2"/>
              <a:buChar char="§"/>
            </a:pPr>
            <a:r>
              <a:rPr lang="en-US" sz="1300" dirty="0">
                <a:solidFill>
                  <a:srgbClr val="0070C0"/>
                </a:solidFill>
              </a:rPr>
              <a:t>XDS (Query/Retrieve)</a:t>
            </a:r>
          </a:p>
          <a:p>
            <a:pPr marL="285750" indent="-285750">
              <a:buFont typeface="Wingdings" panose="05000000000000000000" pitchFamily="2" charset="2"/>
              <a:buChar char="§"/>
            </a:pPr>
            <a:r>
              <a:rPr lang="en-US" sz="1300" dirty="0">
                <a:solidFill>
                  <a:srgbClr val="0070C0"/>
                </a:solidFill>
              </a:rPr>
              <a:t>MHD (Query/Retrieve)</a:t>
            </a:r>
          </a:p>
          <a:p>
            <a:pPr marL="285750" indent="-285750">
              <a:buFont typeface="Wingdings" panose="05000000000000000000" pitchFamily="2" charset="2"/>
              <a:buChar char="§"/>
            </a:pPr>
            <a:r>
              <a:rPr lang="en-US" sz="1300" dirty="0">
                <a:solidFill>
                  <a:srgbClr val="0070C0"/>
                </a:solidFill>
              </a:rPr>
              <a:t>XCA (Federated Query/Retrieve)</a:t>
            </a:r>
          </a:p>
        </p:txBody>
      </p:sp>
      <p:sp>
        <p:nvSpPr>
          <p:cNvPr id="58" name="Flowchart: Predefined Process 57">
            <a:extLst>
              <a:ext uri="{FF2B5EF4-FFF2-40B4-BE49-F238E27FC236}">
                <a16:creationId xmlns:a16="http://schemas.microsoft.com/office/drawing/2014/main" id="{FCC3314A-67F7-0D99-0D1B-05142DDC2463}"/>
              </a:ext>
            </a:extLst>
          </p:cNvPr>
          <p:cNvSpPr/>
          <p:nvPr/>
        </p:nvSpPr>
        <p:spPr>
          <a:xfrm>
            <a:off x="6150790"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Document</a:t>
            </a:r>
          </a:p>
          <a:p>
            <a:pPr algn="ctr"/>
            <a:r>
              <a:rPr lang="en-CA" sz="900" b="1" dirty="0"/>
              <a:t>Repository</a:t>
            </a:r>
          </a:p>
        </p:txBody>
      </p:sp>
      <p:sp>
        <p:nvSpPr>
          <p:cNvPr id="59" name="Flowchart: Predefined Process 58">
            <a:extLst>
              <a:ext uri="{FF2B5EF4-FFF2-40B4-BE49-F238E27FC236}">
                <a16:creationId xmlns:a16="http://schemas.microsoft.com/office/drawing/2014/main" id="{F7880EC8-725E-320E-9224-025AB1A33837}"/>
              </a:ext>
            </a:extLst>
          </p:cNvPr>
          <p:cNvSpPr/>
          <p:nvPr/>
        </p:nvSpPr>
        <p:spPr>
          <a:xfrm>
            <a:off x="8433282" y="3625331"/>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Consumer</a:t>
            </a:r>
          </a:p>
        </p:txBody>
      </p:sp>
      <p:cxnSp>
        <p:nvCxnSpPr>
          <p:cNvPr id="60" name="Straight Arrow Connector 59">
            <a:extLst>
              <a:ext uri="{FF2B5EF4-FFF2-40B4-BE49-F238E27FC236}">
                <a16:creationId xmlns:a16="http://schemas.microsoft.com/office/drawing/2014/main" id="{40BBA460-DD38-FF99-1CEC-531863923F09}"/>
              </a:ext>
            </a:extLst>
          </p:cNvPr>
          <p:cNvCxnSpPr>
            <a:cxnSpLocks/>
            <a:stCxn id="59" idx="1"/>
            <a:endCxn id="58" idx="3"/>
          </p:cNvCxnSpPr>
          <p:nvPr/>
        </p:nvCxnSpPr>
        <p:spPr>
          <a:xfrm flipH="1">
            <a:off x="7096853" y="3913558"/>
            <a:ext cx="1336429" cy="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4" name="Connector: Elbow 2063">
            <a:extLst>
              <a:ext uri="{FF2B5EF4-FFF2-40B4-BE49-F238E27FC236}">
                <a16:creationId xmlns:a16="http://schemas.microsoft.com/office/drawing/2014/main" id="{0B9C4A34-EBBD-CB74-EFDB-3C31479A5186}"/>
              </a:ext>
            </a:extLst>
          </p:cNvPr>
          <p:cNvCxnSpPr>
            <a:cxnSpLocks/>
            <a:stCxn id="59" idx="3"/>
            <a:endCxn id="2149" idx="1"/>
          </p:cNvCxnSpPr>
          <p:nvPr/>
        </p:nvCxnSpPr>
        <p:spPr>
          <a:xfrm flipV="1">
            <a:off x="9379345" y="3050415"/>
            <a:ext cx="1396898" cy="863143"/>
          </a:xfrm>
          <a:prstGeom prst="bentConnector3">
            <a:avLst>
              <a:gd name="adj1" fmla="val 50000"/>
            </a:avLst>
          </a:prstGeom>
          <a:ln w="76200">
            <a:solidFill>
              <a:schemeClr val="accent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95" name="Flowchart: Predefined Process 2094">
            <a:extLst>
              <a:ext uri="{FF2B5EF4-FFF2-40B4-BE49-F238E27FC236}">
                <a16:creationId xmlns:a16="http://schemas.microsoft.com/office/drawing/2014/main" id="{BC3860AD-9E62-9394-6F14-B1A92E2702E6}"/>
              </a:ext>
            </a:extLst>
          </p:cNvPr>
          <p:cNvSpPr/>
          <p:nvPr/>
        </p:nvSpPr>
        <p:spPr>
          <a:xfrm>
            <a:off x="6150790" y="4296499"/>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Responder</a:t>
            </a:r>
          </a:p>
        </p:txBody>
      </p:sp>
      <p:sp>
        <p:nvSpPr>
          <p:cNvPr id="2096" name="Flowchart: Predefined Process 2095">
            <a:extLst>
              <a:ext uri="{FF2B5EF4-FFF2-40B4-BE49-F238E27FC236}">
                <a16:creationId xmlns:a16="http://schemas.microsoft.com/office/drawing/2014/main" id="{8329098C-5F7C-41CC-C40E-849FE81B7A02}"/>
              </a:ext>
            </a:extLst>
          </p:cNvPr>
          <p:cNvSpPr/>
          <p:nvPr/>
        </p:nvSpPr>
        <p:spPr>
          <a:xfrm>
            <a:off x="4136454" y="4296499"/>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(MHD)</a:t>
            </a:r>
          </a:p>
          <a:p>
            <a:pPr algn="ctr"/>
            <a:r>
              <a:rPr lang="en-CA" sz="900" b="1" dirty="0"/>
              <a:t>Document</a:t>
            </a:r>
          </a:p>
          <a:p>
            <a:pPr algn="ctr"/>
            <a:r>
              <a:rPr lang="en-CA" sz="900" b="1" dirty="0"/>
              <a:t>Recipient</a:t>
            </a:r>
          </a:p>
        </p:txBody>
      </p:sp>
      <p:cxnSp>
        <p:nvCxnSpPr>
          <p:cNvPr id="2097" name="Connector: Elbow 2096">
            <a:extLst>
              <a:ext uri="{FF2B5EF4-FFF2-40B4-BE49-F238E27FC236}">
                <a16:creationId xmlns:a16="http://schemas.microsoft.com/office/drawing/2014/main" id="{8084C2A0-4B90-24D7-B710-6978D24F70C3}"/>
              </a:ext>
            </a:extLst>
          </p:cNvPr>
          <p:cNvCxnSpPr>
            <a:cxnSpLocks/>
            <a:stCxn id="22" idx="2"/>
            <a:endCxn id="2096" idx="1"/>
          </p:cNvCxnSpPr>
          <p:nvPr/>
        </p:nvCxnSpPr>
        <p:spPr>
          <a:xfrm rot="16200000" flipH="1">
            <a:off x="2627592" y="3075863"/>
            <a:ext cx="2197279" cy="820445"/>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0" name="Connector: Elbow 2099">
            <a:extLst>
              <a:ext uri="{FF2B5EF4-FFF2-40B4-BE49-F238E27FC236}">
                <a16:creationId xmlns:a16="http://schemas.microsoft.com/office/drawing/2014/main" id="{21D1EC48-C8D9-297B-B67A-590BACA3155F}"/>
              </a:ext>
            </a:extLst>
          </p:cNvPr>
          <p:cNvCxnSpPr>
            <a:cxnSpLocks/>
            <a:stCxn id="59" idx="1"/>
            <a:endCxn id="2095" idx="3"/>
          </p:cNvCxnSpPr>
          <p:nvPr/>
        </p:nvCxnSpPr>
        <p:spPr>
          <a:xfrm rot="10800000" flipV="1">
            <a:off x="7096854" y="3913558"/>
            <a:ext cx="1336429" cy="671168"/>
          </a:xfrm>
          <a:prstGeom prst="bentConnector3">
            <a:avLst>
              <a:gd name="adj1" fmla="val 50000"/>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12" name="Flowchart: Predefined Process 2111">
            <a:extLst>
              <a:ext uri="{FF2B5EF4-FFF2-40B4-BE49-F238E27FC236}">
                <a16:creationId xmlns:a16="http://schemas.microsoft.com/office/drawing/2014/main" id="{81B94A04-D72D-9BA5-F157-845F26F1E412}"/>
              </a:ext>
            </a:extLst>
          </p:cNvPr>
          <p:cNvSpPr/>
          <p:nvPr/>
        </p:nvSpPr>
        <p:spPr>
          <a:xfrm>
            <a:off x="6150790" y="4954290"/>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Initiating</a:t>
            </a:r>
          </a:p>
          <a:p>
            <a:pPr algn="ctr"/>
            <a:r>
              <a:rPr lang="en-CA" sz="900" b="1" dirty="0"/>
              <a:t>Gateway</a:t>
            </a:r>
          </a:p>
        </p:txBody>
      </p:sp>
      <p:cxnSp>
        <p:nvCxnSpPr>
          <p:cNvPr id="2114" name="Connector: Elbow 2113">
            <a:extLst>
              <a:ext uri="{FF2B5EF4-FFF2-40B4-BE49-F238E27FC236}">
                <a16:creationId xmlns:a16="http://schemas.microsoft.com/office/drawing/2014/main" id="{1781E8E5-12DE-0E9B-38C8-056C33AE0A7A}"/>
              </a:ext>
            </a:extLst>
          </p:cNvPr>
          <p:cNvCxnSpPr>
            <a:cxnSpLocks/>
            <a:stCxn id="59" idx="1"/>
            <a:endCxn id="2112" idx="3"/>
          </p:cNvCxnSpPr>
          <p:nvPr/>
        </p:nvCxnSpPr>
        <p:spPr>
          <a:xfrm rot="10800000" flipV="1">
            <a:off x="7096854" y="3913557"/>
            <a:ext cx="1336429" cy="1328959"/>
          </a:xfrm>
          <a:prstGeom prst="bentConnector3">
            <a:avLst>
              <a:gd name="adj1" fmla="val 50000"/>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EC0ACFD4-29FD-BE2D-AF96-E418868E71EE}"/>
              </a:ext>
            </a:extLst>
          </p:cNvPr>
          <p:cNvCxnSpPr>
            <a:stCxn id="37" idx="2"/>
            <a:endCxn id="2096" idx="0"/>
          </p:cNvCxnSpPr>
          <p:nvPr/>
        </p:nvCxnSpPr>
        <p:spPr>
          <a:xfrm flipH="1">
            <a:off x="4609486" y="4201784"/>
            <a:ext cx="1" cy="9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E7BFCC9F-2D0D-6F83-1FA0-AB1DD18A0840}"/>
              </a:ext>
            </a:extLst>
          </p:cNvPr>
          <p:cNvCxnSpPr>
            <a:stCxn id="58" idx="2"/>
            <a:endCxn id="2095" idx="0"/>
          </p:cNvCxnSpPr>
          <p:nvPr/>
        </p:nvCxnSpPr>
        <p:spPr>
          <a:xfrm>
            <a:off x="6623822" y="4201784"/>
            <a:ext cx="0" cy="94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8" name="Connector: Elbow 2127">
            <a:extLst>
              <a:ext uri="{FF2B5EF4-FFF2-40B4-BE49-F238E27FC236}">
                <a16:creationId xmlns:a16="http://schemas.microsoft.com/office/drawing/2014/main" id="{797716F3-843B-8DBE-E219-7FE9544991EC}"/>
              </a:ext>
            </a:extLst>
          </p:cNvPr>
          <p:cNvCxnSpPr>
            <a:cxnSpLocks/>
            <a:stCxn id="2148" idx="3"/>
            <a:endCxn id="2127" idx="0"/>
          </p:cNvCxnSpPr>
          <p:nvPr/>
        </p:nvCxnSpPr>
        <p:spPr>
          <a:xfrm>
            <a:off x="1332061" y="3050415"/>
            <a:ext cx="1045665" cy="2508919"/>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35" name="Flowchart: Predefined Process 2134">
            <a:extLst>
              <a:ext uri="{FF2B5EF4-FFF2-40B4-BE49-F238E27FC236}">
                <a16:creationId xmlns:a16="http://schemas.microsoft.com/office/drawing/2014/main" id="{F8FD879A-7FD1-6F65-E22D-7CDBBAC5CC99}"/>
              </a:ext>
            </a:extLst>
          </p:cNvPr>
          <p:cNvSpPr/>
          <p:nvPr/>
        </p:nvSpPr>
        <p:spPr>
          <a:xfrm>
            <a:off x="2842976" y="5559334"/>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800" b="1" dirty="0"/>
              <a:t>On-demand Document</a:t>
            </a:r>
          </a:p>
          <a:p>
            <a:pPr algn="ctr"/>
            <a:r>
              <a:rPr lang="en-CA" sz="800" b="1" dirty="0"/>
              <a:t>Source</a:t>
            </a:r>
          </a:p>
        </p:txBody>
      </p:sp>
      <p:cxnSp>
        <p:nvCxnSpPr>
          <p:cNvPr id="2138" name="Connector: Elbow 2137">
            <a:extLst>
              <a:ext uri="{FF2B5EF4-FFF2-40B4-BE49-F238E27FC236}">
                <a16:creationId xmlns:a16="http://schemas.microsoft.com/office/drawing/2014/main" id="{08425D22-AB72-F29B-0C2E-36B3172716B8}"/>
              </a:ext>
            </a:extLst>
          </p:cNvPr>
          <p:cNvCxnSpPr>
            <a:cxnSpLocks/>
            <a:stCxn id="59" idx="2"/>
            <a:endCxn id="2135" idx="3"/>
          </p:cNvCxnSpPr>
          <p:nvPr/>
        </p:nvCxnSpPr>
        <p:spPr>
          <a:xfrm rot="5400000">
            <a:off x="5524789" y="2466035"/>
            <a:ext cx="1645777" cy="5117275"/>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27" name="Flowchart: Document 2126">
            <a:extLst>
              <a:ext uri="{FF2B5EF4-FFF2-40B4-BE49-F238E27FC236}">
                <a16:creationId xmlns:a16="http://schemas.microsoft.com/office/drawing/2014/main" id="{5BAF5CB8-053C-9A64-7171-05DE8E1AE2BE}"/>
              </a:ext>
            </a:extLst>
          </p:cNvPr>
          <p:cNvSpPr/>
          <p:nvPr/>
        </p:nvSpPr>
        <p:spPr>
          <a:xfrm>
            <a:off x="1985002" y="5559334"/>
            <a:ext cx="785447" cy="681239"/>
          </a:xfrm>
          <a:prstGeom prst="flowChartDocumen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solidFill>
                  <a:schemeClr val="accent1"/>
                </a:solidFill>
              </a:rPr>
              <a:t>On-demand IPS</a:t>
            </a:r>
          </a:p>
          <a:p>
            <a:pPr algn="ctr"/>
            <a:r>
              <a:rPr lang="en-CA" sz="900" b="1" dirty="0">
                <a:solidFill>
                  <a:schemeClr val="accent1"/>
                </a:solidFill>
              </a:rPr>
              <a:t>Document</a:t>
            </a:r>
          </a:p>
        </p:txBody>
      </p:sp>
      <p:sp>
        <p:nvSpPr>
          <p:cNvPr id="2147" name="TextBox 2146">
            <a:extLst>
              <a:ext uri="{FF2B5EF4-FFF2-40B4-BE49-F238E27FC236}">
                <a16:creationId xmlns:a16="http://schemas.microsoft.com/office/drawing/2014/main" id="{598F452E-8B12-A470-FC4C-9CA1F779D8AE}"/>
              </a:ext>
            </a:extLst>
          </p:cNvPr>
          <p:cNvSpPr txBox="1"/>
          <p:nvPr/>
        </p:nvSpPr>
        <p:spPr>
          <a:xfrm>
            <a:off x="4477825" y="5896283"/>
            <a:ext cx="4871199" cy="492443"/>
          </a:xfrm>
          <a:prstGeom prst="rect">
            <a:avLst/>
          </a:prstGeom>
          <a:noFill/>
        </p:spPr>
        <p:txBody>
          <a:bodyPr wrap="square" rtlCol="0">
            <a:spAutoFit/>
          </a:bodyPr>
          <a:lstStyle/>
          <a:p>
            <a:r>
              <a:rPr lang="en-US" sz="1300" dirty="0">
                <a:solidFill>
                  <a:srgbClr val="0070C0"/>
                </a:solidFill>
              </a:rPr>
              <a:t>Recipient system </a:t>
            </a:r>
            <a:r>
              <a:rPr lang="en-US" sz="1300" b="1" dirty="0">
                <a:solidFill>
                  <a:srgbClr val="0070C0"/>
                </a:solidFill>
              </a:rPr>
              <a:t>PULLs</a:t>
            </a:r>
            <a:r>
              <a:rPr lang="en-US" sz="1300" dirty="0">
                <a:solidFill>
                  <a:srgbClr val="0070C0"/>
                </a:solidFill>
              </a:rPr>
              <a:t> On-Demand IPS from HIE (as Source System)</a:t>
            </a:r>
          </a:p>
          <a:p>
            <a:r>
              <a:rPr lang="en-US" sz="1300" dirty="0">
                <a:solidFill>
                  <a:srgbClr val="0070C0"/>
                </a:solidFill>
              </a:rPr>
              <a:t>which plays the role of a Content Creator.</a:t>
            </a:r>
          </a:p>
        </p:txBody>
      </p:sp>
      <p:sp>
        <p:nvSpPr>
          <p:cNvPr id="2148" name="Flowchart: Predefined Process 2147">
            <a:extLst>
              <a:ext uri="{FF2B5EF4-FFF2-40B4-BE49-F238E27FC236}">
                <a16:creationId xmlns:a16="http://schemas.microsoft.com/office/drawing/2014/main" id="{E9038DA2-A70B-807A-0981-D0F96E48B5F5}"/>
              </a:ext>
            </a:extLst>
          </p:cNvPr>
          <p:cNvSpPr/>
          <p:nvPr/>
        </p:nvSpPr>
        <p:spPr>
          <a:xfrm>
            <a:off x="385998" y="2762188"/>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Content</a:t>
            </a:r>
          </a:p>
          <a:p>
            <a:pPr algn="ctr"/>
            <a:r>
              <a:rPr lang="en-CA" sz="900" b="1" dirty="0"/>
              <a:t>Creator</a:t>
            </a:r>
          </a:p>
        </p:txBody>
      </p:sp>
      <p:sp>
        <p:nvSpPr>
          <p:cNvPr id="2149" name="Flowchart: Predefined Process 2148">
            <a:extLst>
              <a:ext uri="{FF2B5EF4-FFF2-40B4-BE49-F238E27FC236}">
                <a16:creationId xmlns:a16="http://schemas.microsoft.com/office/drawing/2014/main" id="{C85A8891-2693-0204-9966-3A032B4F7D58}"/>
              </a:ext>
            </a:extLst>
          </p:cNvPr>
          <p:cNvSpPr/>
          <p:nvPr/>
        </p:nvSpPr>
        <p:spPr>
          <a:xfrm>
            <a:off x="10776243" y="2762188"/>
            <a:ext cx="946063" cy="576453"/>
          </a:xfrm>
          <a:prstGeom prst="flowChartPredefined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dirty="0"/>
              <a:t>Content</a:t>
            </a:r>
          </a:p>
          <a:p>
            <a:pPr algn="ctr"/>
            <a:r>
              <a:rPr lang="en-CA" sz="900" b="1" dirty="0"/>
              <a:t>Consumer</a:t>
            </a:r>
          </a:p>
        </p:txBody>
      </p:sp>
      <p:cxnSp>
        <p:nvCxnSpPr>
          <p:cNvPr id="2152" name="Connector: Elbow 2151">
            <a:extLst>
              <a:ext uri="{FF2B5EF4-FFF2-40B4-BE49-F238E27FC236}">
                <a16:creationId xmlns:a16="http://schemas.microsoft.com/office/drawing/2014/main" id="{170CF465-F2D3-65F5-387C-ED806323CF43}"/>
              </a:ext>
            </a:extLst>
          </p:cNvPr>
          <p:cNvCxnSpPr>
            <a:cxnSpLocks/>
            <a:stCxn id="2148" idx="3"/>
            <a:endCxn id="3" idx="2"/>
          </p:cNvCxnSpPr>
          <p:nvPr/>
        </p:nvCxnSpPr>
        <p:spPr>
          <a:xfrm flipV="1">
            <a:off x="1332061" y="2447196"/>
            <a:ext cx="1045664" cy="603219"/>
          </a:xfrm>
          <a:prstGeom prst="bentConnector2">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7" name="TextBox 2156">
            <a:extLst>
              <a:ext uri="{FF2B5EF4-FFF2-40B4-BE49-F238E27FC236}">
                <a16:creationId xmlns:a16="http://schemas.microsoft.com/office/drawing/2014/main" id="{8CAB90CC-FF82-B34F-9A17-89E8FD4F5B71}"/>
              </a:ext>
            </a:extLst>
          </p:cNvPr>
          <p:cNvSpPr txBox="1"/>
          <p:nvPr/>
        </p:nvSpPr>
        <p:spPr>
          <a:xfrm>
            <a:off x="360002" y="206362"/>
            <a:ext cx="1048621" cy="707886"/>
          </a:xfrm>
          <a:prstGeom prst="rect">
            <a:avLst/>
          </a:prstGeom>
          <a:noFill/>
        </p:spPr>
        <p:txBody>
          <a:bodyPr wrap="none" rtlCol="0">
            <a:spAutoFit/>
          </a:bodyPr>
          <a:lstStyle/>
          <a:p>
            <a:pPr algn="ctr"/>
            <a:r>
              <a:rPr lang="en-US" sz="2000" b="1" dirty="0"/>
              <a:t>Source</a:t>
            </a:r>
          </a:p>
          <a:p>
            <a:pPr algn="ctr"/>
            <a:r>
              <a:rPr lang="en-US" sz="2000" b="1" dirty="0"/>
              <a:t>Systems</a:t>
            </a:r>
          </a:p>
        </p:txBody>
      </p:sp>
      <p:sp>
        <p:nvSpPr>
          <p:cNvPr id="2158" name="TextBox 2157">
            <a:extLst>
              <a:ext uri="{FF2B5EF4-FFF2-40B4-BE49-F238E27FC236}">
                <a16:creationId xmlns:a16="http://schemas.microsoft.com/office/drawing/2014/main" id="{E70C180B-3B3C-DD58-D867-AE2C928D84D9}"/>
              </a:ext>
            </a:extLst>
          </p:cNvPr>
          <p:cNvSpPr txBox="1"/>
          <p:nvPr/>
        </p:nvSpPr>
        <p:spPr>
          <a:xfrm>
            <a:off x="10659882" y="206362"/>
            <a:ext cx="1178784" cy="707886"/>
          </a:xfrm>
          <a:prstGeom prst="rect">
            <a:avLst/>
          </a:prstGeom>
          <a:noFill/>
        </p:spPr>
        <p:txBody>
          <a:bodyPr wrap="none" rtlCol="0">
            <a:spAutoFit/>
          </a:bodyPr>
          <a:lstStyle/>
          <a:p>
            <a:pPr algn="ctr"/>
            <a:r>
              <a:rPr lang="en-US" sz="2000" b="1" dirty="0"/>
              <a:t>Recipient</a:t>
            </a:r>
          </a:p>
          <a:p>
            <a:pPr algn="ctr"/>
            <a:r>
              <a:rPr lang="en-US" sz="2000" b="1" dirty="0"/>
              <a:t>Systems</a:t>
            </a:r>
          </a:p>
        </p:txBody>
      </p:sp>
      <p:sp>
        <p:nvSpPr>
          <p:cNvPr id="2164" name="Cylinder 2163">
            <a:extLst>
              <a:ext uri="{FF2B5EF4-FFF2-40B4-BE49-F238E27FC236}">
                <a16:creationId xmlns:a16="http://schemas.microsoft.com/office/drawing/2014/main" id="{82D2D128-723F-DAAF-D045-61726F63F63F}"/>
              </a:ext>
            </a:extLst>
          </p:cNvPr>
          <p:cNvSpPr/>
          <p:nvPr/>
        </p:nvSpPr>
        <p:spPr>
          <a:xfrm>
            <a:off x="387556" y="3417184"/>
            <a:ext cx="942947" cy="1184302"/>
          </a:xfrm>
          <a:prstGeom prst="can">
            <a:avLst/>
          </a:prstGeom>
          <a:solidFill>
            <a:schemeClr val="bg1"/>
          </a:solid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0070C0"/>
                </a:solidFill>
              </a:rPr>
              <a:t>HIE as Source</a:t>
            </a:r>
          </a:p>
          <a:p>
            <a:pPr algn="ctr"/>
            <a:r>
              <a:rPr lang="en-CA" b="1" dirty="0">
                <a:solidFill>
                  <a:srgbClr val="0070C0"/>
                </a:solidFill>
              </a:rPr>
              <a:t>System</a:t>
            </a:r>
          </a:p>
        </p:txBody>
      </p:sp>
      <p:sp>
        <p:nvSpPr>
          <p:cNvPr id="2169" name="Cylinder 2168">
            <a:extLst>
              <a:ext uri="{FF2B5EF4-FFF2-40B4-BE49-F238E27FC236}">
                <a16:creationId xmlns:a16="http://schemas.microsoft.com/office/drawing/2014/main" id="{C4994407-ACF7-BA49-C46C-BF792E458AA5}"/>
              </a:ext>
            </a:extLst>
          </p:cNvPr>
          <p:cNvSpPr/>
          <p:nvPr/>
        </p:nvSpPr>
        <p:spPr>
          <a:xfrm>
            <a:off x="10853889" y="3386192"/>
            <a:ext cx="782658" cy="808666"/>
          </a:xfrm>
          <a:prstGeom prst="can">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t>PHR</a:t>
            </a:r>
          </a:p>
          <a:p>
            <a:pPr algn="ctr"/>
            <a:r>
              <a:rPr lang="en-CA" sz="1100" b="1" dirty="0"/>
              <a:t>System</a:t>
            </a:r>
          </a:p>
        </p:txBody>
      </p:sp>
      <p:cxnSp>
        <p:nvCxnSpPr>
          <p:cNvPr id="2176" name="Connector: Elbow 2175">
            <a:extLst>
              <a:ext uri="{FF2B5EF4-FFF2-40B4-BE49-F238E27FC236}">
                <a16:creationId xmlns:a16="http://schemas.microsoft.com/office/drawing/2014/main" id="{DA235156-51B7-5641-D13C-EA6F52B80941}"/>
              </a:ext>
            </a:extLst>
          </p:cNvPr>
          <p:cNvCxnSpPr>
            <a:cxnSpLocks/>
            <a:stCxn id="2135" idx="2"/>
            <a:endCxn id="2164" idx="3"/>
          </p:cNvCxnSpPr>
          <p:nvPr/>
        </p:nvCxnSpPr>
        <p:spPr>
          <a:xfrm rot="5400000" flipH="1">
            <a:off x="1320368" y="4140148"/>
            <a:ext cx="1534301" cy="2456978"/>
          </a:xfrm>
          <a:prstGeom prst="bentConnector3">
            <a:avLst>
              <a:gd name="adj1" fmla="val -21883"/>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80" name="Oval 2179">
            <a:extLst>
              <a:ext uri="{FF2B5EF4-FFF2-40B4-BE49-F238E27FC236}">
                <a16:creationId xmlns:a16="http://schemas.microsoft.com/office/drawing/2014/main" id="{C9DEA48A-9C68-BBC2-C3EC-E34409060EC2}"/>
              </a:ext>
            </a:extLst>
          </p:cNvPr>
          <p:cNvSpPr/>
          <p:nvPr/>
        </p:nvSpPr>
        <p:spPr>
          <a:xfrm>
            <a:off x="4112839" y="1149069"/>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1</a:t>
            </a:r>
          </a:p>
        </p:txBody>
      </p:sp>
      <p:sp>
        <p:nvSpPr>
          <p:cNvPr id="2181" name="Oval 2180">
            <a:extLst>
              <a:ext uri="{FF2B5EF4-FFF2-40B4-BE49-F238E27FC236}">
                <a16:creationId xmlns:a16="http://schemas.microsoft.com/office/drawing/2014/main" id="{00288B84-5C0A-6633-7C6B-266836DB6CEA}"/>
              </a:ext>
            </a:extLst>
          </p:cNvPr>
          <p:cNvSpPr/>
          <p:nvPr/>
        </p:nvSpPr>
        <p:spPr>
          <a:xfrm>
            <a:off x="4112839" y="2635147"/>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2</a:t>
            </a:r>
          </a:p>
        </p:txBody>
      </p:sp>
      <p:sp>
        <p:nvSpPr>
          <p:cNvPr id="2182" name="Oval 2181">
            <a:extLst>
              <a:ext uri="{FF2B5EF4-FFF2-40B4-BE49-F238E27FC236}">
                <a16:creationId xmlns:a16="http://schemas.microsoft.com/office/drawing/2014/main" id="{EE19E967-FD87-C10C-1D93-5877586411F8}"/>
              </a:ext>
            </a:extLst>
          </p:cNvPr>
          <p:cNvSpPr/>
          <p:nvPr/>
        </p:nvSpPr>
        <p:spPr>
          <a:xfrm>
            <a:off x="4112839" y="5940534"/>
            <a:ext cx="341372" cy="34060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rPr>
              <a:t>3</a:t>
            </a:r>
          </a:p>
        </p:txBody>
      </p:sp>
      <p:pic>
        <p:nvPicPr>
          <p:cNvPr id="27" name="Audio 26">
            <a:hlinkClick r:id="" action="ppaction://media"/>
            <a:extLst>
              <a:ext uri="{FF2B5EF4-FFF2-40B4-BE49-F238E27FC236}">
                <a16:creationId xmlns:a16="http://schemas.microsoft.com/office/drawing/2014/main" id="{4711469E-56A2-96DF-A479-C9E82D77CB8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pic>
        <p:nvPicPr>
          <p:cNvPr id="28" name="Audio 27">
            <a:hlinkClick r:id="" action="ppaction://media"/>
            <a:extLst>
              <a:ext uri="{FF2B5EF4-FFF2-40B4-BE49-F238E27FC236}">
                <a16:creationId xmlns:a16="http://schemas.microsoft.com/office/drawing/2014/main" id="{1B71F048-0078-5247-A2D3-92B8B0AC1CB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3538761"/>
      </p:ext>
    </p:extLst>
  </p:cSld>
  <p:clrMapOvr>
    <a:masterClrMapping/>
  </p:clrMapOvr>
  <mc:AlternateContent xmlns:mc="http://schemas.openxmlformats.org/markup-compatibility/2006" xmlns:p14="http://schemas.microsoft.com/office/powerpoint/2010/main">
    <mc:Choice Requires="p14">
      <p:transition spd="slow" p14:dur="2000" advTm="44842"/>
    </mc:Choice>
    <mc:Fallback xmlns="">
      <p:transition spd="slow" advTm="44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7"/>
                </p:tgtEl>
              </p:cMediaNode>
            </p:audio>
            <p:audio isNarration="1">
              <p:cMediaNode vol="80000" showWhenStopped="0">
                <p:cTn id="11"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12B9-0E67-6B8F-18F9-F2AF626F0043}"/>
              </a:ext>
            </a:extLst>
          </p:cNvPr>
          <p:cNvSpPr>
            <a:spLocks noGrp="1"/>
          </p:cNvSpPr>
          <p:nvPr>
            <p:ph type="title"/>
          </p:nvPr>
        </p:nvSpPr>
        <p:spPr/>
        <p:txBody>
          <a:bodyPr/>
          <a:lstStyle/>
          <a:p>
            <a:r>
              <a:rPr lang="en-US" dirty="0"/>
              <a:t>Detailed Requirements in sIPS</a:t>
            </a:r>
          </a:p>
        </p:txBody>
      </p:sp>
      <p:sp>
        <p:nvSpPr>
          <p:cNvPr id="3" name="Content Placeholder 2">
            <a:extLst>
              <a:ext uri="{FF2B5EF4-FFF2-40B4-BE49-F238E27FC236}">
                <a16:creationId xmlns:a16="http://schemas.microsoft.com/office/drawing/2014/main" id="{AB309BE0-79E9-C05F-BC96-E242D3ECBCB9}"/>
              </a:ext>
            </a:extLst>
          </p:cNvPr>
          <p:cNvSpPr>
            <a:spLocks noGrp="1"/>
          </p:cNvSpPr>
          <p:nvPr>
            <p:ph idx="1"/>
          </p:nvPr>
        </p:nvSpPr>
        <p:spPr/>
        <p:txBody>
          <a:bodyPr>
            <a:normAutofit fontScale="92500" lnSpcReduction="10000"/>
          </a:bodyPr>
          <a:lstStyle/>
          <a:p>
            <a:r>
              <a:rPr lang="en-US" dirty="0"/>
              <a:t>Content Creators must make IPS document conformant to HL7 FHIR IPS Implementation Guide</a:t>
            </a:r>
          </a:p>
          <a:p>
            <a:r>
              <a:rPr lang="en-US" dirty="0"/>
              <a:t>Defined </a:t>
            </a:r>
            <a:r>
              <a:rPr lang="en-US" dirty="0" err="1"/>
              <a:t>FormatCode</a:t>
            </a:r>
            <a:r>
              <a:rPr lang="en-US" dirty="0"/>
              <a:t> that identifies that the document is conformant to HL7 IPS encoding specification.</a:t>
            </a:r>
          </a:p>
          <a:p>
            <a:r>
              <a:rPr lang="en-US" dirty="0"/>
              <a:t>Content Creators and Content Consumers must be grouped with one of the IHE Document Sharing Transports (XDS, XCA, XDR, XDM, MHD, MHDS, etc)</a:t>
            </a:r>
          </a:p>
          <a:p>
            <a:pPr lvl="1"/>
            <a:r>
              <a:rPr lang="en-US" dirty="0"/>
              <a:t>IHE Integration Statement must be published</a:t>
            </a:r>
          </a:p>
          <a:p>
            <a:r>
              <a:rPr lang="en-US" dirty="0"/>
              <a:t>Content Consumers must have some use of the content (view, import, etc)</a:t>
            </a:r>
          </a:p>
        </p:txBody>
      </p:sp>
      <p:pic>
        <p:nvPicPr>
          <p:cNvPr id="6" name="Audio 5">
            <a:hlinkClick r:id="" action="ppaction://media"/>
            <a:extLst>
              <a:ext uri="{FF2B5EF4-FFF2-40B4-BE49-F238E27FC236}">
                <a16:creationId xmlns:a16="http://schemas.microsoft.com/office/drawing/2014/main" id="{ACC5FE2A-1035-ED49-0146-1BE988AE93A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pic>
        <p:nvPicPr>
          <p:cNvPr id="7" name="Audio 6">
            <a:hlinkClick r:id="" action="ppaction://media"/>
            <a:extLst>
              <a:ext uri="{FF2B5EF4-FFF2-40B4-BE49-F238E27FC236}">
                <a16:creationId xmlns:a16="http://schemas.microsoft.com/office/drawing/2014/main" id="{A8A953FB-996A-2619-7995-BE9EE084A76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2390994"/>
      </p:ext>
    </p:extLst>
  </p:cSld>
  <p:clrMapOvr>
    <a:masterClrMapping/>
  </p:clrMapOvr>
  <mc:AlternateContent xmlns:mc="http://schemas.openxmlformats.org/markup-compatibility/2006" xmlns:p14="http://schemas.microsoft.com/office/powerpoint/2010/main">
    <mc:Choice Requires="p14">
      <p:transition spd="slow" p14:dur="2000" advTm="94642"/>
    </mc:Choice>
    <mc:Fallback xmlns="">
      <p:transition spd="slow" advTm="94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3CF1-6C20-3352-0542-E9B309191DCA}"/>
              </a:ext>
            </a:extLst>
          </p:cNvPr>
          <p:cNvSpPr>
            <a:spLocks noGrp="1"/>
          </p:cNvSpPr>
          <p:nvPr>
            <p:ph type="title"/>
          </p:nvPr>
        </p:nvSpPr>
        <p:spPr/>
        <p:txBody>
          <a:bodyPr/>
          <a:lstStyle/>
          <a:p>
            <a:r>
              <a:rPr lang="en-US" dirty="0"/>
              <a:t>IHE Connectathon</a:t>
            </a:r>
          </a:p>
        </p:txBody>
      </p:sp>
      <p:sp>
        <p:nvSpPr>
          <p:cNvPr id="3" name="Content Placeholder 2">
            <a:extLst>
              <a:ext uri="{FF2B5EF4-FFF2-40B4-BE49-F238E27FC236}">
                <a16:creationId xmlns:a16="http://schemas.microsoft.com/office/drawing/2014/main" id="{E604DBD3-44F4-E972-86B1-D93238C353AB}"/>
              </a:ext>
            </a:extLst>
          </p:cNvPr>
          <p:cNvSpPr>
            <a:spLocks noGrp="1"/>
          </p:cNvSpPr>
          <p:nvPr>
            <p:ph idx="1"/>
          </p:nvPr>
        </p:nvSpPr>
        <p:spPr/>
        <p:txBody>
          <a:bodyPr>
            <a:noAutofit/>
          </a:bodyPr>
          <a:lstStyle/>
          <a:p>
            <a:pPr marL="0" indent="0">
              <a:buNone/>
            </a:pPr>
            <a:r>
              <a:rPr lang="en-US" sz="2400" dirty="0"/>
              <a:t>1. Testing to the IPS data model specification by ISO, and to the FHIR Implementation Guide supplied by HL7, using the HL7/</a:t>
            </a:r>
            <a:r>
              <a:rPr lang="en-US" sz="2400" dirty="0" err="1"/>
              <a:t>Mitre</a:t>
            </a:r>
            <a:r>
              <a:rPr lang="en-US" sz="2400" dirty="0"/>
              <a:t> validation tooling</a:t>
            </a:r>
          </a:p>
          <a:p>
            <a:pPr marL="0" indent="0">
              <a:buNone/>
            </a:pPr>
            <a:r>
              <a:rPr lang="en-US" sz="2400" dirty="0"/>
              <a:t>2. Testing Document Sharing, using IHE Gazelle/NIST testing tools</a:t>
            </a:r>
          </a:p>
          <a:p>
            <a:pPr marL="0" indent="0">
              <a:buNone/>
            </a:pPr>
            <a:r>
              <a:rPr lang="en-US" sz="2400" dirty="0"/>
              <a:t>3. Testing that the IPS can be queried, retrieved, published, and/or pushed</a:t>
            </a:r>
          </a:p>
          <a:p>
            <a:pPr marL="0" indent="0">
              <a:buNone/>
            </a:pPr>
            <a:endParaRPr lang="en-US" sz="2400" dirty="0"/>
          </a:p>
          <a:p>
            <a:pPr marL="0" indent="0">
              <a:buNone/>
            </a:pPr>
            <a:r>
              <a:rPr lang="en-US" sz="2400" dirty="0"/>
              <a:t>4. Higher Level Use-cases:  Transfer of Care, EMS support and transport, Maternal Health, Care Plans</a:t>
            </a:r>
          </a:p>
          <a:p>
            <a:pPr marL="0" indent="0">
              <a:buNone/>
            </a:pPr>
            <a:endParaRPr lang="en-US" sz="2400" dirty="0"/>
          </a:p>
          <a:p>
            <a:pPr marL="0" indent="0">
              <a:buNone/>
            </a:pPr>
            <a:r>
              <a:rPr lang="en-US" sz="2400" dirty="0"/>
              <a:t>5. Regional Specializations – Canada, USA, Netherlands, Switzerland, Italy, etc…</a:t>
            </a:r>
          </a:p>
        </p:txBody>
      </p:sp>
      <p:pic>
        <p:nvPicPr>
          <p:cNvPr id="6" name="Audio 5">
            <a:hlinkClick r:id="" action="ppaction://media"/>
            <a:extLst>
              <a:ext uri="{FF2B5EF4-FFF2-40B4-BE49-F238E27FC236}">
                <a16:creationId xmlns:a16="http://schemas.microsoft.com/office/drawing/2014/main" id="{CB8EAE59-BEAC-065A-E0D0-545D62629A4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pic>
        <p:nvPicPr>
          <p:cNvPr id="7" name="Audio 6">
            <a:hlinkClick r:id="" action="ppaction://media"/>
            <a:extLst>
              <a:ext uri="{FF2B5EF4-FFF2-40B4-BE49-F238E27FC236}">
                <a16:creationId xmlns:a16="http://schemas.microsoft.com/office/drawing/2014/main" id="{8ACFEE6E-F356-87D6-E57F-610D3E7C6C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7872893"/>
      </p:ext>
    </p:extLst>
  </p:cSld>
  <p:clrMapOvr>
    <a:masterClrMapping/>
  </p:clrMapOvr>
  <mc:AlternateContent xmlns:mc="http://schemas.openxmlformats.org/markup-compatibility/2006" xmlns:p14="http://schemas.microsoft.com/office/powerpoint/2010/main">
    <mc:Choice Requires="p14">
      <p:transition spd="slow" p14:dur="2000" advTm="106982"/>
    </mc:Choice>
    <mc:Fallback xmlns="">
      <p:transition spd="slow" advTm="106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1975-8519-7FF7-5D7F-E89B6A94F0C9}"/>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F370EA7F-71AB-0801-9ECC-CE76D6F8C477}"/>
              </a:ext>
            </a:extLst>
          </p:cNvPr>
          <p:cNvSpPr>
            <a:spLocks noGrp="1"/>
          </p:cNvSpPr>
          <p:nvPr>
            <p:ph type="body" idx="1"/>
          </p:nvPr>
        </p:nvSpPr>
        <p:spPr/>
        <p:txBody>
          <a:bodyPr/>
          <a:lstStyle/>
          <a:p>
            <a:r>
              <a:rPr lang="en-US" dirty="0">
                <a:hlinkClick r:id="rId4"/>
              </a:rPr>
              <a:t>JohnMoehrke@gmail.com</a:t>
            </a:r>
            <a:r>
              <a:rPr lang="en-US" dirty="0"/>
              <a:t> </a:t>
            </a:r>
          </a:p>
        </p:txBody>
      </p:sp>
      <p:sp>
        <p:nvSpPr>
          <p:cNvPr id="16" name="Text Placeholder 2">
            <a:extLst>
              <a:ext uri="{FF2B5EF4-FFF2-40B4-BE49-F238E27FC236}">
                <a16:creationId xmlns:a16="http://schemas.microsoft.com/office/drawing/2014/main" id="{95D72586-A6C8-AB8D-5FB6-EF9541021BD5}"/>
              </a:ext>
            </a:extLst>
          </p:cNvPr>
          <p:cNvSpPr txBox="1">
            <a:spLocks/>
          </p:cNvSpPr>
          <p:nvPr/>
        </p:nvSpPr>
        <p:spPr>
          <a:xfrm>
            <a:off x="963084" y="1371600"/>
            <a:ext cx="10363200" cy="1841221"/>
          </a:xfrm>
          <a:prstGeom prst="rect">
            <a:avLst/>
          </a:prstGeom>
        </p:spPr>
        <p:txBody>
          <a:bodyPr vert="horz" lIns="91440" tIns="45720" rIns="91440" bIns="45720" rtlCol="0" anchor="b">
            <a:normAutofit fontScale="62500" lnSpcReduction="20000"/>
          </a:bodyPr>
          <a:lstStyle>
            <a:lvl1pPr marL="0" indent="0" algn="l" defTabSz="457200" rtl="0" eaLnBrk="1" latinLnBrk="0" hangingPunct="1">
              <a:spcBef>
                <a:spcPct val="20000"/>
              </a:spcBef>
              <a:buFont typeface="Arial"/>
              <a:buNone/>
              <a:defRPr sz="2000" kern="1200">
                <a:solidFill>
                  <a:schemeClr val="tx1">
                    <a:tint val="75000"/>
                  </a:schemeClr>
                </a:solidFill>
                <a:latin typeface="+mn-lt"/>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sz="4400" dirty="0">
                <a:hlinkClick r:id="rId5"/>
              </a:rPr>
              <a:t>https://profiles.ihe.net/ITI/sIPS</a:t>
            </a:r>
            <a:r>
              <a:rPr lang="en-US" sz="4400" dirty="0"/>
              <a:t> </a:t>
            </a:r>
          </a:p>
          <a:p>
            <a:pPr algn="ctr"/>
            <a:endParaRPr lang="en-US" sz="4400" dirty="0"/>
          </a:p>
          <a:p>
            <a:pPr algn="ctr"/>
            <a:r>
              <a:rPr lang="en-US" sz="4400" dirty="0">
                <a:hlinkClick r:id="rId6"/>
              </a:rPr>
              <a:t>https://international-patient-summary.net</a:t>
            </a:r>
            <a:r>
              <a:rPr lang="en-US" sz="4400" dirty="0"/>
              <a:t> </a:t>
            </a:r>
          </a:p>
          <a:p>
            <a:pPr algn="ctr"/>
            <a:r>
              <a:rPr lang="en-US" sz="4400" dirty="0">
                <a:hlinkClick r:id="rId7"/>
              </a:rPr>
              <a:t>https://profiles.ihe.net/ITI/HIE-Whitepaper/index.html</a:t>
            </a:r>
            <a:r>
              <a:rPr lang="en-US" sz="4400" dirty="0"/>
              <a:t> </a:t>
            </a:r>
          </a:p>
        </p:txBody>
      </p:sp>
      <p:pic>
        <p:nvPicPr>
          <p:cNvPr id="14" name="Audio 13">
            <a:hlinkClick r:id="" action="ppaction://media"/>
            <a:extLst>
              <a:ext uri="{FF2B5EF4-FFF2-40B4-BE49-F238E27FC236}">
                <a16:creationId xmlns:a16="http://schemas.microsoft.com/office/drawing/2014/main" id="{28D25F45-AC30-6E66-6E68-2525660578D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pic>
        <p:nvPicPr>
          <p:cNvPr id="15" name="Audio 14">
            <a:hlinkClick r:id="" action="ppaction://media"/>
            <a:extLst>
              <a:ext uri="{FF2B5EF4-FFF2-40B4-BE49-F238E27FC236}">
                <a16:creationId xmlns:a16="http://schemas.microsoft.com/office/drawing/2014/main" id="{E8180ACA-7B8A-DB46-1567-D26872967C7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7170158"/>
      </p:ext>
    </p:extLst>
  </p:cSld>
  <p:clrMapOvr>
    <a:masterClrMapping/>
  </p:clrMapOvr>
  <mc:AlternateContent xmlns:mc="http://schemas.openxmlformats.org/markup-compatibility/2006" xmlns:p14="http://schemas.microsoft.com/office/powerpoint/2010/main">
    <mc:Choice Requires="p14">
      <p:transition spd="slow" p14:dur="2000" advTm="27885"/>
    </mc:Choice>
    <mc:Fallback xmlns="">
      <p:transition spd="slow" advTm="27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audio isNarration="1">
              <p:cMediaNode vol="80000" showWhenStopped="0">
                <p:cTn id="11"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IHE_ITI_BAL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5400">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2" id="{B8CE2EE1-FC3F-1949-A95D-57D5FDC58A5E}" vid="{FDD11382-E46A-7D46-B1B1-FB519AE67E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2975</TotalTime>
  <Words>1007</Words>
  <Application>Microsoft Office PowerPoint</Application>
  <PresentationFormat>Widescreen</PresentationFormat>
  <Paragraphs>142</Paragraphs>
  <Slides>7</Slides>
  <Notes>5</Notes>
  <HiddenSlides>0</HiddenSlides>
  <MMClips>13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Calibri</vt:lpstr>
      <vt:lpstr>Georgia</vt:lpstr>
      <vt:lpstr>Verdana</vt:lpstr>
      <vt:lpstr>Wingdings</vt:lpstr>
      <vt:lpstr>IHE_ITI_BALP</vt:lpstr>
      <vt:lpstr>1_Office Theme</vt:lpstr>
      <vt:lpstr>Sharing of IPS (sIPS) https://profiles.ihe.net/ITI/sIPS </vt:lpstr>
      <vt:lpstr>What is the IPS?</vt:lpstr>
      <vt:lpstr>IHE Document Sharing </vt:lpstr>
      <vt:lpstr>PowerPoint Presentation</vt:lpstr>
      <vt:lpstr>Detailed Requirements in sIPS</vt:lpstr>
      <vt:lpstr>IHE Connectathon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Consent on FHIR</dc:title>
  <dc:creator>John Moehrke</dc:creator>
  <cp:lastModifiedBy>John Moehrke</cp:lastModifiedBy>
  <cp:revision>29</cp:revision>
  <dcterms:created xsi:type="dcterms:W3CDTF">2023-07-31T20:03:28Z</dcterms:created>
  <dcterms:modified xsi:type="dcterms:W3CDTF">2023-11-20T12:55:17Z</dcterms:modified>
</cp:coreProperties>
</file>